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5"/>
  </p:notesMasterIdLst>
  <p:sldIdLst>
    <p:sldId id="256" r:id="rId2"/>
    <p:sldId id="258" r:id="rId3"/>
    <p:sldId id="259" r:id="rId4"/>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07" autoAdjust="0"/>
    <p:restoredTop sz="94660"/>
  </p:normalViewPr>
  <p:slideViewPr>
    <p:cSldViewPr snapToGrid="0">
      <p:cViewPr varScale="1">
        <p:scale>
          <a:sx n="107" d="100"/>
          <a:sy n="107" d="100"/>
        </p:scale>
        <p:origin x="69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17BA07C6-589C-4F95-8E6D-81BAF3B228AF}" type="datetimeFigureOut">
              <a:rPr lang="en-GB" smtClean="0"/>
              <a:t>27/07/2025</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2D2CB91B-642F-4892-AC00-9AEEB8450248}" type="slidenum">
              <a:rPr lang="en-GB" smtClean="0"/>
              <a:t>‹#›</a:t>
            </a:fld>
            <a:endParaRPr lang="en-GB"/>
          </a:p>
        </p:txBody>
      </p:sp>
    </p:spTree>
    <p:extLst>
      <p:ext uri="{BB962C8B-B14F-4D97-AF65-F5344CB8AC3E}">
        <p14:creationId xmlns:p14="http://schemas.microsoft.com/office/powerpoint/2010/main" val="1777464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D2CB91B-642F-4892-AC00-9AEEB8450248}" type="slidenum">
              <a:rPr lang="en-GB" smtClean="0"/>
              <a:t>1</a:t>
            </a:fld>
            <a:endParaRPr lang="en-GB"/>
          </a:p>
        </p:txBody>
      </p:sp>
    </p:spTree>
    <p:extLst>
      <p:ext uri="{BB962C8B-B14F-4D97-AF65-F5344CB8AC3E}">
        <p14:creationId xmlns:p14="http://schemas.microsoft.com/office/powerpoint/2010/main" val="25603990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11CAF5E5-62A9-4DED-A5C0-ABC059CB3E39}" type="datetimeFigureOut">
              <a:rPr lang="en-GB" smtClean="0"/>
              <a:t>27/07/2025</a:t>
            </a:fld>
            <a:endParaRPr lang="en-GB"/>
          </a:p>
        </p:txBody>
      </p:sp>
      <p:sp>
        <p:nvSpPr>
          <p:cNvPr id="5" name="Footer Placeholder 4"/>
          <p:cNvSpPr>
            <a:spLocks noGrp="1"/>
          </p:cNvSpPr>
          <p:nvPr>
            <p:ph type="ftr" sz="quarter" idx="11"/>
          </p:nvPr>
        </p:nvSpPr>
        <p:spPr>
          <a:xfrm>
            <a:off x="1876424" y="5410201"/>
            <a:ext cx="5124886" cy="365125"/>
          </a:xfrm>
        </p:spPr>
        <p:txBody>
          <a:bodyPr/>
          <a:lstStyle/>
          <a:p>
            <a:endParaRPr lang="en-GB"/>
          </a:p>
        </p:txBody>
      </p:sp>
      <p:sp>
        <p:nvSpPr>
          <p:cNvPr id="6" name="Slide Number Placeholder 5"/>
          <p:cNvSpPr>
            <a:spLocks noGrp="1"/>
          </p:cNvSpPr>
          <p:nvPr>
            <p:ph type="sldNum" sz="quarter" idx="12"/>
          </p:nvPr>
        </p:nvSpPr>
        <p:spPr>
          <a:xfrm>
            <a:off x="9896911" y="5410199"/>
            <a:ext cx="771089" cy="365125"/>
          </a:xfrm>
        </p:spPr>
        <p:txBody>
          <a:bodyPr/>
          <a:lstStyle/>
          <a:p>
            <a:fld id="{1EDDA693-0DC1-4DA9-9360-481C9978398C}" type="slidenum">
              <a:rPr lang="en-GB" smtClean="0"/>
              <a:t>‹#›</a:t>
            </a:fld>
            <a:endParaRPr lang="en-GB"/>
          </a:p>
        </p:txBody>
      </p:sp>
    </p:spTree>
    <p:extLst>
      <p:ext uri="{BB962C8B-B14F-4D97-AF65-F5344CB8AC3E}">
        <p14:creationId xmlns:p14="http://schemas.microsoft.com/office/powerpoint/2010/main" val="4215597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CAF5E5-62A9-4DED-A5C0-ABC059CB3E39}" type="datetimeFigureOut">
              <a:rPr lang="en-GB" smtClean="0"/>
              <a:t>27/07/2025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DDA693-0DC1-4DA9-9360-481C9978398C}" type="slidenum">
              <a:rPr lang="en-GB" smtClean="0"/>
              <a:t>‹#›</a:t>
            </a:fld>
            <a:endParaRPr lang="en-GB"/>
          </a:p>
        </p:txBody>
      </p:sp>
    </p:spTree>
    <p:extLst>
      <p:ext uri="{BB962C8B-B14F-4D97-AF65-F5344CB8AC3E}">
        <p14:creationId xmlns:p14="http://schemas.microsoft.com/office/powerpoint/2010/main" val="3437752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CAF5E5-62A9-4DED-A5C0-ABC059CB3E39}" type="datetimeFigureOut">
              <a:rPr lang="en-GB" smtClean="0"/>
              <a:t>27/07/2025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DDA693-0DC1-4DA9-9360-481C9978398C}" type="slidenum">
              <a:rPr lang="en-GB" smtClean="0"/>
              <a:t>‹#›</a:t>
            </a:fld>
            <a:endParaRPr lang="en-GB"/>
          </a:p>
        </p:txBody>
      </p:sp>
    </p:spTree>
    <p:extLst>
      <p:ext uri="{BB962C8B-B14F-4D97-AF65-F5344CB8AC3E}">
        <p14:creationId xmlns:p14="http://schemas.microsoft.com/office/powerpoint/2010/main" val="34576712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CAF5E5-62A9-4DED-A5C0-ABC059CB3E39}" type="datetimeFigureOut">
              <a:rPr lang="en-GB" smtClean="0"/>
              <a:t>27/07/2025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DDA693-0DC1-4DA9-9360-481C9978398C}" type="slidenum">
              <a:rPr lang="en-GB" smtClean="0"/>
              <a:t>‹#›</a:t>
            </a:fld>
            <a:endParaRPr lang="en-GB"/>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9777197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CAF5E5-62A9-4DED-A5C0-ABC059CB3E39}" type="datetimeFigureOut">
              <a:rPr lang="en-GB" smtClean="0"/>
              <a:t>27/07/2025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DDA693-0DC1-4DA9-9360-481C9978398C}" type="slidenum">
              <a:rPr lang="en-GB" smtClean="0"/>
              <a:t>‹#›</a:t>
            </a:fld>
            <a:endParaRPr lang="en-GB"/>
          </a:p>
        </p:txBody>
      </p:sp>
    </p:spTree>
    <p:extLst>
      <p:ext uri="{BB962C8B-B14F-4D97-AF65-F5344CB8AC3E}">
        <p14:creationId xmlns:p14="http://schemas.microsoft.com/office/powerpoint/2010/main" val="29620184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1CAF5E5-62A9-4DED-A5C0-ABC059CB3E39}" type="datetimeFigureOut">
              <a:rPr lang="en-GB" smtClean="0"/>
              <a:t>27/07/2025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EDDA693-0DC1-4DA9-9360-481C9978398C}" type="slidenum">
              <a:rPr lang="en-GB" smtClean="0"/>
              <a:t>‹#›</a:t>
            </a:fld>
            <a:endParaRPr lang="en-GB"/>
          </a:p>
        </p:txBody>
      </p:sp>
    </p:spTree>
    <p:extLst>
      <p:ext uri="{BB962C8B-B14F-4D97-AF65-F5344CB8AC3E}">
        <p14:creationId xmlns:p14="http://schemas.microsoft.com/office/powerpoint/2010/main" val="464793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1CAF5E5-62A9-4DED-A5C0-ABC059CB3E39}" type="datetimeFigureOut">
              <a:rPr lang="en-GB" smtClean="0"/>
              <a:t>27/07/2025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EDDA693-0DC1-4DA9-9360-481C9978398C}" type="slidenum">
              <a:rPr lang="en-GB" smtClean="0"/>
              <a:t>‹#›</a:t>
            </a:fld>
            <a:endParaRPr lang="en-GB"/>
          </a:p>
        </p:txBody>
      </p:sp>
    </p:spTree>
    <p:extLst>
      <p:ext uri="{BB962C8B-B14F-4D97-AF65-F5344CB8AC3E}">
        <p14:creationId xmlns:p14="http://schemas.microsoft.com/office/powerpoint/2010/main" val="37367768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CAF5E5-62A9-4DED-A5C0-ABC059CB3E39}" type="datetimeFigureOut">
              <a:rPr lang="en-GB" smtClean="0"/>
              <a:t>27/07/2025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DDA693-0DC1-4DA9-9360-481C9978398C}" type="slidenum">
              <a:rPr lang="en-GB" smtClean="0"/>
              <a:t>‹#›</a:t>
            </a:fld>
            <a:endParaRPr lang="en-GB"/>
          </a:p>
        </p:txBody>
      </p:sp>
    </p:spTree>
    <p:extLst>
      <p:ext uri="{BB962C8B-B14F-4D97-AF65-F5344CB8AC3E}">
        <p14:creationId xmlns:p14="http://schemas.microsoft.com/office/powerpoint/2010/main" val="32928053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CAF5E5-62A9-4DED-A5C0-ABC059CB3E39}" type="datetimeFigureOut">
              <a:rPr lang="en-GB" smtClean="0"/>
              <a:t>27/07/2025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DDA693-0DC1-4DA9-9360-481C9978398C}" type="slidenum">
              <a:rPr lang="en-GB" smtClean="0"/>
              <a:t>‹#›</a:t>
            </a:fld>
            <a:endParaRPr lang="en-GB"/>
          </a:p>
        </p:txBody>
      </p:sp>
    </p:spTree>
    <p:extLst>
      <p:ext uri="{BB962C8B-B14F-4D97-AF65-F5344CB8AC3E}">
        <p14:creationId xmlns:p14="http://schemas.microsoft.com/office/powerpoint/2010/main" val="2855662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CAF5E5-62A9-4DED-A5C0-ABC059CB3E39}" type="datetimeFigureOut">
              <a:rPr lang="en-GB" smtClean="0"/>
              <a:t>27/07/2025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DDA693-0DC1-4DA9-9360-481C9978398C}" type="slidenum">
              <a:rPr lang="en-GB" smtClean="0"/>
              <a:t>‹#›</a:t>
            </a:fld>
            <a:endParaRPr lang="en-GB"/>
          </a:p>
        </p:txBody>
      </p:sp>
    </p:spTree>
    <p:extLst>
      <p:ext uri="{BB962C8B-B14F-4D97-AF65-F5344CB8AC3E}">
        <p14:creationId xmlns:p14="http://schemas.microsoft.com/office/powerpoint/2010/main" val="1458633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CAF5E5-62A9-4DED-A5C0-ABC059CB3E39}" type="datetimeFigureOut">
              <a:rPr lang="en-GB" smtClean="0"/>
              <a:t>27/07/2025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DDA693-0DC1-4DA9-9360-481C9978398C}" type="slidenum">
              <a:rPr lang="en-GB" smtClean="0"/>
              <a:t>‹#›</a:t>
            </a:fld>
            <a:endParaRPr lang="en-GB"/>
          </a:p>
        </p:txBody>
      </p:sp>
    </p:spTree>
    <p:extLst>
      <p:ext uri="{BB962C8B-B14F-4D97-AF65-F5344CB8AC3E}">
        <p14:creationId xmlns:p14="http://schemas.microsoft.com/office/powerpoint/2010/main" val="195867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1CAF5E5-62A9-4DED-A5C0-ABC059CB3E39}" type="datetimeFigureOut">
              <a:rPr lang="en-GB" smtClean="0"/>
              <a:t>27/07/2025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DDA693-0DC1-4DA9-9360-481C9978398C}" type="slidenum">
              <a:rPr lang="en-GB" smtClean="0"/>
              <a:t>‹#›</a:t>
            </a:fld>
            <a:endParaRPr lang="en-GB"/>
          </a:p>
        </p:txBody>
      </p:sp>
    </p:spTree>
    <p:extLst>
      <p:ext uri="{BB962C8B-B14F-4D97-AF65-F5344CB8AC3E}">
        <p14:creationId xmlns:p14="http://schemas.microsoft.com/office/powerpoint/2010/main" val="1317075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1CAF5E5-62A9-4DED-A5C0-ABC059CB3E39}" type="datetimeFigureOut">
              <a:rPr lang="en-GB" smtClean="0"/>
              <a:t>27/07/2025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EDDA693-0DC1-4DA9-9360-481C9978398C}" type="slidenum">
              <a:rPr lang="en-GB" smtClean="0"/>
              <a:t>‹#›</a:t>
            </a:fld>
            <a:endParaRPr lang="en-GB"/>
          </a:p>
        </p:txBody>
      </p:sp>
    </p:spTree>
    <p:extLst>
      <p:ext uri="{BB962C8B-B14F-4D97-AF65-F5344CB8AC3E}">
        <p14:creationId xmlns:p14="http://schemas.microsoft.com/office/powerpoint/2010/main" val="214087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1CAF5E5-62A9-4DED-A5C0-ABC059CB3E39}" type="datetimeFigureOut">
              <a:rPr lang="en-GB" smtClean="0"/>
              <a:t>27/07/2025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EDDA693-0DC1-4DA9-9360-481C9978398C}" type="slidenum">
              <a:rPr lang="en-GB" smtClean="0"/>
              <a:t>‹#›</a:t>
            </a:fld>
            <a:endParaRPr lang="en-GB"/>
          </a:p>
        </p:txBody>
      </p:sp>
    </p:spTree>
    <p:extLst>
      <p:ext uri="{BB962C8B-B14F-4D97-AF65-F5344CB8AC3E}">
        <p14:creationId xmlns:p14="http://schemas.microsoft.com/office/powerpoint/2010/main" val="712208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CAF5E5-62A9-4DED-A5C0-ABC059CB3E39}" type="datetimeFigureOut">
              <a:rPr lang="en-GB" smtClean="0"/>
              <a:t>27/07/2025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EDDA693-0DC1-4DA9-9360-481C9978398C}" type="slidenum">
              <a:rPr lang="en-GB" smtClean="0"/>
              <a:t>‹#›</a:t>
            </a:fld>
            <a:endParaRPr lang="en-GB"/>
          </a:p>
        </p:txBody>
      </p:sp>
    </p:spTree>
    <p:extLst>
      <p:ext uri="{BB962C8B-B14F-4D97-AF65-F5344CB8AC3E}">
        <p14:creationId xmlns:p14="http://schemas.microsoft.com/office/powerpoint/2010/main" val="2102887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CAF5E5-62A9-4DED-A5C0-ABC059CB3E39}" type="datetimeFigureOut">
              <a:rPr lang="en-GB" smtClean="0"/>
              <a:t>27/07/2025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DDA693-0DC1-4DA9-9360-481C9978398C}" type="slidenum">
              <a:rPr lang="en-GB" smtClean="0"/>
              <a:t>‹#›</a:t>
            </a:fld>
            <a:endParaRPr lang="en-GB"/>
          </a:p>
        </p:txBody>
      </p:sp>
    </p:spTree>
    <p:extLst>
      <p:ext uri="{BB962C8B-B14F-4D97-AF65-F5344CB8AC3E}">
        <p14:creationId xmlns:p14="http://schemas.microsoft.com/office/powerpoint/2010/main" val="1055535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CAF5E5-62A9-4DED-A5C0-ABC059CB3E39}" type="datetimeFigureOut">
              <a:rPr lang="en-GB" smtClean="0"/>
              <a:t>27/07/2025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DDA693-0DC1-4DA9-9360-481C9978398C}" type="slidenum">
              <a:rPr lang="en-GB" smtClean="0"/>
              <a:t>‹#›</a:t>
            </a:fld>
            <a:endParaRPr lang="en-GB"/>
          </a:p>
        </p:txBody>
      </p:sp>
    </p:spTree>
    <p:extLst>
      <p:ext uri="{BB962C8B-B14F-4D97-AF65-F5344CB8AC3E}">
        <p14:creationId xmlns:p14="http://schemas.microsoft.com/office/powerpoint/2010/main" val="3725926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11CAF5E5-62A9-4DED-A5C0-ABC059CB3E39}" type="datetimeFigureOut">
              <a:rPr lang="en-GB" smtClean="0"/>
              <a:t>27/07/2025</a:t>
            </a:fld>
            <a:endParaRPr lang="en-GB"/>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1EDDA693-0DC1-4DA9-9360-481C9978398C}" type="slidenum">
              <a:rPr lang="en-GB" smtClean="0"/>
              <a:t>‹#›</a:t>
            </a:fld>
            <a:endParaRPr lang="en-GB"/>
          </a:p>
        </p:txBody>
      </p:sp>
    </p:spTree>
    <p:extLst>
      <p:ext uri="{BB962C8B-B14F-4D97-AF65-F5344CB8AC3E}">
        <p14:creationId xmlns:p14="http://schemas.microsoft.com/office/powerpoint/2010/main" val="429364162"/>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4.svg"/><Relationship Id="rId7"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hyperlink" Target="mailto:Info.@moci.gov.kw" TargetMode="External"/><Relationship Id="rId5" Type="http://schemas.openxmlformats.org/officeDocument/2006/relationships/image" Target="../media/image6.sv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4.svg"/><Relationship Id="rId7"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hyperlink" Target="mailto:I@moci.gov.kw" TargetMode="External"/><Relationship Id="rId5" Type="http://schemas.openxmlformats.org/officeDocument/2006/relationships/image" Target="../media/image6.sv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51ABB-7598-AEFD-02BF-AEA510B1D10D}"/>
              </a:ext>
            </a:extLst>
          </p:cNvPr>
          <p:cNvSpPr>
            <a:spLocks noGrp="1"/>
          </p:cNvSpPr>
          <p:nvPr>
            <p:ph type="ctrTitle"/>
          </p:nvPr>
        </p:nvSpPr>
        <p:spPr>
          <a:xfrm>
            <a:off x="3070031" y="272226"/>
            <a:ext cx="7320064" cy="1224880"/>
          </a:xfrm>
        </p:spPr>
        <p:txBody>
          <a:bodyPr>
            <a:normAutofit fontScale="90000"/>
          </a:bodyPr>
          <a:lstStyle/>
          <a:p>
            <a:pPr algn="r" rtl="1"/>
            <a:r>
              <a:rPr lang="en-GB" sz="6000" b="1" dirty="0"/>
              <a:t>Right to Access to Information Law</a:t>
            </a:r>
            <a:endParaRPr lang="en-GB" sz="6000" dirty="0"/>
          </a:p>
        </p:txBody>
      </p:sp>
      <p:sp>
        <p:nvSpPr>
          <p:cNvPr id="3" name="Subtitle 2">
            <a:extLst>
              <a:ext uri="{FF2B5EF4-FFF2-40B4-BE49-F238E27FC236}">
                <a16:creationId xmlns:a16="http://schemas.microsoft.com/office/drawing/2014/main" id="{E4543AAB-93A1-194F-83D6-15AF720A17F2}"/>
              </a:ext>
            </a:extLst>
          </p:cNvPr>
          <p:cNvSpPr>
            <a:spLocks noGrp="1"/>
          </p:cNvSpPr>
          <p:nvPr>
            <p:ph type="subTitle" idx="1"/>
          </p:nvPr>
        </p:nvSpPr>
        <p:spPr>
          <a:xfrm>
            <a:off x="2261569" y="1410270"/>
            <a:ext cx="9600035" cy="2826683"/>
          </a:xfrm>
        </p:spPr>
        <p:txBody>
          <a:bodyPr>
            <a:normAutofit fontScale="77500" lnSpcReduction="20000"/>
          </a:bodyPr>
          <a:lstStyle/>
          <a:p>
            <a:pPr rtl="1"/>
            <a:r>
              <a:rPr lang="en-GB" b="1" u="sng" dirty="0">
                <a:solidFill>
                  <a:schemeClr val="tx1"/>
                </a:solidFill>
              </a:rPr>
              <a:t>Law No. 12 of 2020 on the Right to Access to Information Law </a:t>
            </a:r>
            <a:r>
              <a:rPr lang="en-GB" b="1" dirty="0">
                <a:solidFill>
                  <a:schemeClr val="tx1"/>
                </a:solidFill>
              </a:rPr>
              <a:t>No. 12 of 2020 concerning the Right to Access to Information was issued in alignment with international obligations and agreements, as part of global frameworks aimed at promoting integrity and combating corruption. This law aims to ensure the free flow of information and the right to access it. It also seeks to reinforce the principles of transparency and integrity in administrative and economic transactions, while strengthening public trust in the decisions and entities to which the law applies. In implementation of this law, the Ministry of Commerce and Industry issued Administrative Decision No. 882 of 2025 dated 18/05/2025, assigning the Governance Team to take all necessary measures to enforce Law No. 12 of 2020 and its Executive Regulations.</a:t>
            </a:r>
          </a:p>
        </p:txBody>
      </p:sp>
      <p:sp>
        <p:nvSpPr>
          <p:cNvPr id="4" name="Rectangle: Rounded Corners 3">
            <a:extLst>
              <a:ext uri="{FF2B5EF4-FFF2-40B4-BE49-F238E27FC236}">
                <a16:creationId xmlns:a16="http://schemas.microsoft.com/office/drawing/2014/main" id="{E7750AC2-DFE7-913D-AC19-41DF807BE7C7}"/>
              </a:ext>
            </a:extLst>
          </p:cNvPr>
          <p:cNvSpPr/>
          <p:nvPr/>
        </p:nvSpPr>
        <p:spPr>
          <a:xfrm>
            <a:off x="8909000" y="4676703"/>
            <a:ext cx="2952604" cy="977221"/>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5" name="TextBox 4">
            <a:extLst>
              <a:ext uri="{FF2B5EF4-FFF2-40B4-BE49-F238E27FC236}">
                <a16:creationId xmlns:a16="http://schemas.microsoft.com/office/drawing/2014/main" id="{7AE95565-057C-5943-4BFF-66C58AB27B29}"/>
              </a:ext>
            </a:extLst>
          </p:cNvPr>
          <p:cNvSpPr txBox="1"/>
          <p:nvPr/>
        </p:nvSpPr>
        <p:spPr>
          <a:xfrm>
            <a:off x="9022427" y="4699815"/>
            <a:ext cx="2839177" cy="954107"/>
          </a:xfrm>
          <a:prstGeom prst="rect">
            <a:avLst/>
          </a:prstGeom>
          <a:noFill/>
        </p:spPr>
        <p:txBody>
          <a:bodyPr wrap="square" rtlCol="0">
            <a:spAutoFit/>
          </a:bodyPr>
          <a:lstStyle/>
          <a:p>
            <a:pPr algn="ctr" rtl="1"/>
            <a:r>
              <a:rPr lang="en-GB" sz="2800" b="1" dirty="0">
                <a:solidFill>
                  <a:schemeClr val="bg2"/>
                </a:solidFill>
              </a:rPr>
              <a:t>Right to Access to Information Law</a:t>
            </a:r>
          </a:p>
        </p:txBody>
      </p:sp>
      <p:sp>
        <p:nvSpPr>
          <p:cNvPr id="6" name="Rectangle: Rounded Corners 5">
            <a:extLst>
              <a:ext uri="{FF2B5EF4-FFF2-40B4-BE49-F238E27FC236}">
                <a16:creationId xmlns:a16="http://schemas.microsoft.com/office/drawing/2014/main" id="{F5A4C07C-48EE-F098-F403-C3EC6C57156F}"/>
              </a:ext>
            </a:extLst>
          </p:cNvPr>
          <p:cNvSpPr/>
          <p:nvPr/>
        </p:nvSpPr>
        <p:spPr>
          <a:xfrm>
            <a:off x="5729541" y="4676702"/>
            <a:ext cx="2952604" cy="977221"/>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D5906273-D74A-8281-C883-BBD1227770AD}"/>
              </a:ext>
            </a:extLst>
          </p:cNvPr>
          <p:cNvSpPr txBox="1"/>
          <p:nvPr/>
        </p:nvSpPr>
        <p:spPr>
          <a:xfrm>
            <a:off x="5956396" y="4699815"/>
            <a:ext cx="2498894" cy="954107"/>
          </a:xfrm>
          <a:prstGeom prst="rect">
            <a:avLst/>
          </a:prstGeom>
          <a:noFill/>
        </p:spPr>
        <p:txBody>
          <a:bodyPr wrap="square" rtlCol="0">
            <a:spAutoFit/>
          </a:bodyPr>
          <a:lstStyle/>
          <a:p>
            <a:pPr algn="ctr" rtl="1"/>
            <a:r>
              <a:rPr lang="en-GB" sz="2800" b="1" dirty="0">
                <a:solidFill>
                  <a:schemeClr val="bg2"/>
                </a:solidFill>
              </a:rPr>
              <a:t>Executive Regulations</a:t>
            </a:r>
          </a:p>
        </p:txBody>
      </p:sp>
      <p:sp>
        <p:nvSpPr>
          <p:cNvPr id="8" name="Rectangle: Rounded Corners 7">
            <a:extLst>
              <a:ext uri="{FF2B5EF4-FFF2-40B4-BE49-F238E27FC236}">
                <a16:creationId xmlns:a16="http://schemas.microsoft.com/office/drawing/2014/main" id="{F3BE87DA-4F58-343A-C2B9-565711597008}"/>
              </a:ext>
            </a:extLst>
          </p:cNvPr>
          <p:cNvSpPr/>
          <p:nvPr/>
        </p:nvSpPr>
        <p:spPr>
          <a:xfrm>
            <a:off x="2663510" y="4676701"/>
            <a:ext cx="2952604" cy="977221"/>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9" name="TextBox 8">
            <a:extLst>
              <a:ext uri="{FF2B5EF4-FFF2-40B4-BE49-F238E27FC236}">
                <a16:creationId xmlns:a16="http://schemas.microsoft.com/office/drawing/2014/main" id="{51760AC0-5DBC-50FE-C310-72D55CBF8B79}"/>
              </a:ext>
            </a:extLst>
          </p:cNvPr>
          <p:cNvSpPr txBox="1"/>
          <p:nvPr/>
        </p:nvSpPr>
        <p:spPr>
          <a:xfrm>
            <a:off x="2890365" y="4699815"/>
            <a:ext cx="2498894" cy="954107"/>
          </a:xfrm>
          <a:prstGeom prst="rect">
            <a:avLst/>
          </a:prstGeom>
          <a:noFill/>
        </p:spPr>
        <p:txBody>
          <a:bodyPr wrap="square" rtlCol="0">
            <a:spAutoFit/>
          </a:bodyPr>
          <a:lstStyle/>
          <a:p>
            <a:pPr algn="ctr" rtl="1"/>
            <a:r>
              <a:rPr lang="en-GB" sz="2800" b="1" dirty="0">
                <a:solidFill>
                  <a:schemeClr val="bg2"/>
                </a:solidFill>
              </a:rPr>
              <a:t>Guidance Manual</a:t>
            </a:r>
          </a:p>
        </p:txBody>
      </p:sp>
    </p:spTree>
    <p:extLst>
      <p:ext uri="{BB962C8B-B14F-4D97-AF65-F5344CB8AC3E}">
        <p14:creationId xmlns:p14="http://schemas.microsoft.com/office/powerpoint/2010/main" val="1492665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5EF7F0-3B30-F374-A4DF-81A50F1F9B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8CBD7A8-70C5-8845-9F5E-570482B2D928}"/>
              </a:ext>
            </a:extLst>
          </p:cNvPr>
          <p:cNvSpPr>
            <a:spLocks noGrp="1"/>
          </p:cNvSpPr>
          <p:nvPr>
            <p:ph type="title"/>
          </p:nvPr>
        </p:nvSpPr>
        <p:spPr>
          <a:xfrm>
            <a:off x="1336857" y="360253"/>
            <a:ext cx="9905998" cy="847314"/>
          </a:xfrm>
        </p:spPr>
        <p:txBody>
          <a:bodyPr>
            <a:normAutofit fontScale="90000"/>
          </a:bodyPr>
          <a:lstStyle/>
          <a:p>
            <a:pPr rtl="1"/>
            <a:r>
              <a:rPr lang="en-GB" sz="4400" b="1" dirty="0"/>
              <a:t>Online Submission Procedure for the Request</a:t>
            </a:r>
            <a:endParaRPr lang="en-GB" sz="4400" dirty="0"/>
          </a:p>
        </p:txBody>
      </p:sp>
      <p:pic>
        <p:nvPicPr>
          <p:cNvPr id="5" name="Graphic 4" descr="Clipboard with solid fill">
            <a:extLst>
              <a:ext uri="{FF2B5EF4-FFF2-40B4-BE49-F238E27FC236}">
                <a16:creationId xmlns:a16="http://schemas.microsoft.com/office/drawing/2014/main" id="{7D005E97-E4FC-592F-AABC-E3127E02E84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335307" y="1488775"/>
            <a:ext cx="1533888" cy="1533888"/>
          </a:xfrm>
          <a:prstGeom prst="rect">
            <a:avLst/>
          </a:prstGeom>
        </p:spPr>
      </p:pic>
      <p:sp>
        <p:nvSpPr>
          <p:cNvPr id="6" name="TextBox 5">
            <a:extLst>
              <a:ext uri="{FF2B5EF4-FFF2-40B4-BE49-F238E27FC236}">
                <a16:creationId xmlns:a16="http://schemas.microsoft.com/office/drawing/2014/main" id="{CECD5648-A6A3-BC58-8A25-658B9F752A73}"/>
              </a:ext>
            </a:extLst>
          </p:cNvPr>
          <p:cNvSpPr txBox="1"/>
          <p:nvPr/>
        </p:nvSpPr>
        <p:spPr>
          <a:xfrm>
            <a:off x="8291887" y="2912008"/>
            <a:ext cx="3723618" cy="923330"/>
          </a:xfrm>
          <a:prstGeom prst="rect">
            <a:avLst/>
          </a:prstGeom>
          <a:noFill/>
        </p:spPr>
        <p:txBody>
          <a:bodyPr wrap="square" rtlCol="0">
            <a:spAutoFit/>
          </a:bodyPr>
          <a:lstStyle/>
          <a:p>
            <a:pPr algn="ctr" rtl="1"/>
            <a:r>
              <a:rPr lang="en-GB" b="1" dirty="0"/>
              <a:t>Print and complete the official form for requesting access to or obtaining information and documents</a:t>
            </a:r>
          </a:p>
        </p:txBody>
      </p:sp>
      <p:pic>
        <p:nvPicPr>
          <p:cNvPr id="8" name="Graphic 7" descr="Document with solid fill">
            <a:extLst>
              <a:ext uri="{FF2B5EF4-FFF2-40B4-BE49-F238E27FC236}">
                <a16:creationId xmlns:a16="http://schemas.microsoft.com/office/drawing/2014/main" id="{C71C7714-D0E1-9EA8-0F9C-3415E4DA198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605798" y="1488775"/>
            <a:ext cx="1479793" cy="1479793"/>
          </a:xfrm>
          <a:prstGeom prst="rect">
            <a:avLst/>
          </a:prstGeom>
        </p:spPr>
      </p:pic>
      <p:sp>
        <p:nvSpPr>
          <p:cNvPr id="9" name="TextBox 8">
            <a:extLst>
              <a:ext uri="{FF2B5EF4-FFF2-40B4-BE49-F238E27FC236}">
                <a16:creationId xmlns:a16="http://schemas.microsoft.com/office/drawing/2014/main" id="{AE3117DC-71F9-2897-C225-D698DAF83210}"/>
              </a:ext>
            </a:extLst>
          </p:cNvPr>
          <p:cNvSpPr txBox="1"/>
          <p:nvPr/>
        </p:nvSpPr>
        <p:spPr>
          <a:xfrm>
            <a:off x="4991519" y="2828835"/>
            <a:ext cx="2847028" cy="1477328"/>
          </a:xfrm>
          <a:prstGeom prst="rect">
            <a:avLst/>
          </a:prstGeom>
          <a:noFill/>
        </p:spPr>
        <p:txBody>
          <a:bodyPr wrap="square" rtlCol="0">
            <a:spAutoFit/>
          </a:bodyPr>
          <a:lstStyle/>
          <a:p>
            <a:pPr algn="ctr" rtl="1"/>
            <a:r>
              <a:rPr lang="en-GB" b="1" dirty="0"/>
              <a:t>Attach supporting documents for the request, along with a statement of the purpose or interest behind it.</a:t>
            </a:r>
          </a:p>
        </p:txBody>
      </p:sp>
      <p:sp>
        <p:nvSpPr>
          <p:cNvPr id="12" name="TextBox 11">
            <a:extLst>
              <a:ext uri="{FF2B5EF4-FFF2-40B4-BE49-F238E27FC236}">
                <a16:creationId xmlns:a16="http://schemas.microsoft.com/office/drawing/2014/main" id="{01998F0C-3F48-DC19-E434-ACB4AFE36BD9}"/>
              </a:ext>
            </a:extLst>
          </p:cNvPr>
          <p:cNvSpPr txBox="1"/>
          <p:nvPr/>
        </p:nvSpPr>
        <p:spPr>
          <a:xfrm>
            <a:off x="1074819" y="2828835"/>
            <a:ext cx="3333967" cy="1754326"/>
          </a:xfrm>
          <a:prstGeom prst="rect">
            <a:avLst/>
          </a:prstGeom>
          <a:noFill/>
        </p:spPr>
        <p:txBody>
          <a:bodyPr wrap="square" rtlCol="0">
            <a:spAutoFit/>
          </a:bodyPr>
          <a:lstStyle/>
          <a:p>
            <a:pPr algn="ctr" rtl="1"/>
            <a:r>
              <a:rPr lang="en-US" b="1" dirty="0"/>
              <a:t>Send the</a:t>
            </a:r>
            <a:r>
              <a:rPr lang="en-GB" b="1" dirty="0"/>
              <a:t>completed form with attachments to the email address: </a:t>
            </a:r>
            <a:r>
              <a:rPr lang="en-GB" b="1">
                <a:hlinkClick r:id="rId6"/>
              </a:rPr>
              <a:t>Info.moci</a:t>
            </a:r>
            <a:r>
              <a:rPr lang="en-GB" b="1" dirty="0">
                <a:hlinkClick r:id="rId6"/>
              </a:rPr>
              <a:t>.gov.kw</a:t>
            </a:r>
            <a:r>
              <a:rPr lang="en-GB" b="1" dirty="0"/>
              <a:t>. The receiving authority will issue an acknowledgment of receipt to the sender’s email</a:t>
            </a:r>
            <a:r>
              <a:rPr lang="en-US" b="1" dirty="0"/>
              <a:t> </a:t>
            </a:r>
            <a:endParaRPr lang="en-GB" b="1" dirty="0"/>
          </a:p>
        </p:txBody>
      </p:sp>
      <p:sp>
        <p:nvSpPr>
          <p:cNvPr id="13" name="Rectangle: Rounded Corners 12">
            <a:extLst>
              <a:ext uri="{FF2B5EF4-FFF2-40B4-BE49-F238E27FC236}">
                <a16:creationId xmlns:a16="http://schemas.microsoft.com/office/drawing/2014/main" id="{974ECF44-0F70-02B8-8D19-E48F594E0DA1}"/>
              </a:ext>
            </a:extLst>
          </p:cNvPr>
          <p:cNvSpPr/>
          <p:nvPr/>
        </p:nvSpPr>
        <p:spPr>
          <a:xfrm>
            <a:off x="9070274" y="4008609"/>
            <a:ext cx="2063954" cy="788757"/>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14" name="TextBox 13">
            <a:extLst>
              <a:ext uri="{FF2B5EF4-FFF2-40B4-BE49-F238E27FC236}">
                <a16:creationId xmlns:a16="http://schemas.microsoft.com/office/drawing/2014/main" id="{DF0FB238-F7A0-0480-1724-A8ACB8864EBC}"/>
              </a:ext>
            </a:extLst>
          </p:cNvPr>
          <p:cNvSpPr txBox="1"/>
          <p:nvPr/>
        </p:nvSpPr>
        <p:spPr>
          <a:xfrm>
            <a:off x="8778603" y="3750806"/>
            <a:ext cx="2647294" cy="1200329"/>
          </a:xfrm>
          <a:prstGeom prst="rect">
            <a:avLst/>
          </a:prstGeom>
          <a:noFill/>
        </p:spPr>
        <p:txBody>
          <a:bodyPr wrap="square" rtlCol="0">
            <a:spAutoFit/>
          </a:bodyPr>
          <a:lstStyle/>
          <a:p>
            <a:pPr algn="ctr" rtl="1"/>
            <a:r>
              <a:rPr lang="en-GB" sz="2400" b="1" dirty="0">
                <a:solidFill>
                  <a:schemeClr val="bg2"/>
                </a:solidFill>
              </a:rPr>
              <a:t>Access to Information Request Form</a:t>
            </a:r>
          </a:p>
        </p:txBody>
      </p:sp>
      <p:pic>
        <p:nvPicPr>
          <p:cNvPr id="10" name="Graphic 9" descr="Email with solid fill">
            <a:extLst>
              <a:ext uri="{FF2B5EF4-FFF2-40B4-BE49-F238E27FC236}">
                <a16:creationId xmlns:a16="http://schemas.microsoft.com/office/drawing/2014/main" id="{44296FD7-8096-2FDB-7D4F-17422A54F64E}"/>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38304" y="1596830"/>
            <a:ext cx="1317778" cy="1317778"/>
          </a:xfrm>
          <a:prstGeom prst="rect">
            <a:avLst/>
          </a:prstGeom>
        </p:spPr>
      </p:pic>
      <p:sp>
        <p:nvSpPr>
          <p:cNvPr id="15" name="TextBox 14">
            <a:extLst>
              <a:ext uri="{FF2B5EF4-FFF2-40B4-BE49-F238E27FC236}">
                <a16:creationId xmlns:a16="http://schemas.microsoft.com/office/drawing/2014/main" id="{909A667A-57EE-6986-2FFB-DCF7A5B2AEF2}"/>
              </a:ext>
            </a:extLst>
          </p:cNvPr>
          <p:cNvSpPr txBox="1"/>
          <p:nvPr/>
        </p:nvSpPr>
        <p:spPr>
          <a:xfrm>
            <a:off x="1228231" y="5228134"/>
            <a:ext cx="9905997" cy="1477328"/>
          </a:xfrm>
          <a:prstGeom prst="rect">
            <a:avLst/>
          </a:prstGeom>
          <a:noFill/>
        </p:spPr>
        <p:txBody>
          <a:bodyPr wrap="square" rtlCol="0">
            <a:spAutoFit/>
          </a:bodyPr>
          <a:lstStyle/>
          <a:p>
            <a:pPr rtl="1"/>
            <a:r>
              <a:rPr lang="en-GB" b="1" dirty="0"/>
              <a:t>Notice:</a:t>
            </a:r>
            <a:endParaRPr lang="ar-KW" b="1" dirty="0"/>
          </a:p>
          <a:p>
            <a:pPr rtl="1"/>
            <a:r>
              <a:rPr lang="en-GB" b="1" u="sng" dirty="0"/>
              <a:t>In the event that the request is for viewing only, an appointment will be scheduled for the applicant to attend the Authority’s premises to review the documents. If the submitted request includes a request to obtain copies of the documents, the legally prescribed fees shall apply in accordance with Article (4) of the Executive Regulations issued by Ministerial Resolution No. 62 of 2021.</a:t>
            </a:r>
            <a:endParaRPr lang="en-GB" u="sng" dirty="0"/>
          </a:p>
        </p:txBody>
      </p:sp>
    </p:spTree>
    <p:extLst>
      <p:ext uri="{BB962C8B-B14F-4D97-AF65-F5344CB8AC3E}">
        <p14:creationId xmlns:p14="http://schemas.microsoft.com/office/powerpoint/2010/main" val="3060703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CED939-636F-49BC-5011-3A67F8A9CE8D}"/>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22007363-62BD-A4CC-5332-8A85BAFCCAF0}"/>
              </a:ext>
            </a:extLst>
          </p:cNvPr>
          <p:cNvSpPr>
            <a:spLocks noGrp="1"/>
          </p:cNvSpPr>
          <p:nvPr>
            <p:ph type="ctrTitle"/>
          </p:nvPr>
        </p:nvSpPr>
        <p:spPr>
          <a:xfrm>
            <a:off x="1423952" y="363271"/>
            <a:ext cx="10609832" cy="1236929"/>
          </a:xfrm>
        </p:spPr>
        <p:txBody>
          <a:bodyPr>
            <a:normAutofit fontScale="90000"/>
          </a:bodyPr>
          <a:lstStyle/>
          <a:p>
            <a:pPr rtl="1"/>
            <a:r>
              <a:rPr lang="en-GB" sz="4000" b="1" dirty="0">
                <a:cs typeface="+mn-cs"/>
              </a:rPr>
              <a:t>To appeal a decision rejecting the request for the right to access or obtain documents:</a:t>
            </a:r>
            <a:endParaRPr lang="en-GB" sz="4000" dirty="0">
              <a:cs typeface="+mn-cs"/>
            </a:endParaRPr>
          </a:p>
        </p:txBody>
      </p:sp>
      <p:sp>
        <p:nvSpPr>
          <p:cNvPr id="11" name="Subtitle 10">
            <a:extLst>
              <a:ext uri="{FF2B5EF4-FFF2-40B4-BE49-F238E27FC236}">
                <a16:creationId xmlns:a16="http://schemas.microsoft.com/office/drawing/2014/main" id="{C095AB89-683D-8A3A-A82F-9366333E98B1}"/>
              </a:ext>
            </a:extLst>
          </p:cNvPr>
          <p:cNvSpPr>
            <a:spLocks noGrp="1"/>
          </p:cNvSpPr>
          <p:nvPr>
            <p:ph type="subTitle" idx="1"/>
          </p:nvPr>
        </p:nvSpPr>
        <p:spPr>
          <a:xfrm>
            <a:off x="2247609" y="1759277"/>
            <a:ext cx="9786175" cy="1236929"/>
          </a:xfrm>
        </p:spPr>
        <p:txBody>
          <a:bodyPr>
            <a:normAutofit fontScale="70000" lnSpcReduction="20000"/>
          </a:bodyPr>
          <a:lstStyle/>
          <a:p>
            <a:pPr rtl="1"/>
            <a:r>
              <a:rPr lang="en-GB" b="1" u="sng" dirty="0">
                <a:solidFill>
                  <a:schemeClr val="tx1"/>
                </a:solidFill>
              </a:rPr>
              <a:t>Any individual whose request has been explicitly or implicitly rejected within the legally prescribed period may submit a written or electronic appeal to the Ministry of Commerce and Industry within sixty (60) days from the date of notification of the rejection or from the expiration of the legally defined period for processing the request without receiving a response. A response to the appeal shall be provided within sixty (60) days from the date of its submission.</a:t>
            </a:r>
            <a:endParaRPr lang="ar-SA" b="1" u="sng" dirty="0">
              <a:solidFill>
                <a:schemeClr val="tx1"/>
              </a:solidFill>
            </a:endParaRPr>
          </a:p>
        </p:txBody>
      </p:sp>
      <p:pic>
        <p:nvPicPr>
          <p:cNvPr id="16" name="Graphic 15" descr="Clipboard with solid fill">
            <a:extLst>
              <a:ext uri="{FF2B5EF4-FFF2-40B4-BE49-F238E27FC236}">
                <a16:creationId xmlns:a16="http://schemas.microsoft.com/office/drawing/2014/main" id="{61B910DC-460E-20D0-6A58-33C7F9A1366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924682" y="2996206"/>
            <a:ext cx="1533888" cy="1533888"/>
          </a:xfrm>
          <a:prstGeom prst="rect">
            <a:avLst/>
          </a:prstGeom>
        </p:spPr>
      </p:pic>
      <p:sp>
        <p:nvSpPr>
          <p:cNvPr id="17" name="TextBox 16">
            <a:extLst>
              <a:ext uri="{FF2B5EF4-FFF2-40B4-BE49-F238E27FC236}">
                <a16:creationId xmlns:a16="http://schemas.microsoft.com/office/drawing/2014/main" id="{7122805D-46A5-98B0-6BF6-F75718B3D499}"/>
              </a:ext>
            </a:extLst>
          </p:cNvPr>
          <p:cNvSpPr txBox="1"/>
          <p:nvPr/>
        </p:nvSpPr>
        <p:spPr>
          <a:xfrm>
            <a:off x="9003770" y="4353884"/>
            <a:ext cx="3270034" cy="1200329"/>
          </a:xfrm>
          <a:prstGeom prst="rect">
            <a:avLst/>
          </a:prstGeom>
          <a:noFill/>
        </p:spPr>
        <p:txBody>
          <a:bodyPr wrap="square" rtlCol="0">
            <a:spAutoFit/>
          </a:bodyPr>
          <a:lstStyle/>
          <a:p>
            <a:pPr algn="ctr" rtl="1"/>
            <a:r>
              <a:rPr lang="en-GB" b="1" dirty="0"/>
              <a:t>Print and complete the approved form for submitting an appeal against the decision to reject the request</a:t>
            </a:r>
            <a:r>
              <a:rPr lang="en-US" b="1" dirty="0"/>
              <a:t>.</a:t>
            </a:r>
            <a:endParaRPr lang="en-GB" b="1" dirty="0"/>
          </a:p>
        </p:txBody>
      </p:sp>
      <p:pic>
        <p:nvPicPr>
          <p:cNvPr id="18" name="Graphic 17" descr="Document with solid fill">
            <a:extLst>
              <a:ext uri="{FF2B5EF4-FFF2-40B4-BE49-F238E27FC236}">
                <a16:creationId xmlns:a16="http://schemas.microsoft.com/office/drawing/2014/main" id="{0CEA968F-B533-8D98-B1FE-5D2BB9A9E7D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195173" y="2996206"/>
            <a:ext cx="1479793" cy="1479793"/>
          </a:xfrm>
          <a:prstGeom prst="rect">
            <a:avLst/>
          </a:prstGeom>
        </p:spPr>
      </p:pic>
      <p:sp>
        <p:nvSpPr>
          <p:cNvPr id="19" name="TextBox 18">
            <a:extLst>
              <a:ext uri="{FF2B5EF4-FFF2-40B4-BE49-F238E27FC236}">
                <a16:creationId xmlns:a16="http://schemas.microsoft.com/office/drawing/2014/main" id="{414755E2-02CC-974E-1D99-A3019333BDCC}"/>
              </a:ext>
            </a:extLst>
          </p:cNvPr>
          <p:cNvSpPr txBox="1"/>
          <p:nvPr/>
        </p:nvSpPr>
        <p:spPr>
          <a:xfrm>
            <a:off x="5594446" y="4353884"/>
            <a:ext cx="2652099" cy="1477328"/>
          </a:xfrm>
          <a:prstGeom prst="rect">
            <a:avLst/>
          </a:prstGeom>
          <a:noFill/>
        </p:spPr>
        <p:txBody>
          <a:bodyPr wrap="square" rtlCol="0">
            <a:spAutoFit/>
          </a:bodyPr>
          <a:lstStyle/>
          <a:p>
            <a:pPr algn="ctr" rtl="1"/>
            <a:r>
              <a:rPr lang="en-GB" b="1" dirty="0"/>
              <a:t>Attach supporting documents for the request and indicate the interest or justification for doing so.</a:t>
            </a:r>
          </a:p>
        </p:txBody>
      </p:sp>
      <p:sp>
        <p:nvSpPr>
          <p:cNvPr id="20" name="TextBox 19">
            <a:extLst>
              <a:ext uri="{FF2B5EF4-FFF2-40B4-BE49-F238E27FC236}">
                <a16:creationId xmlns:a16="http://schemas.microsoft.com/office/drawing/2014/main" id="{E95405D6-A145-27E3-D537-153E76415DCC}"/>
              </a:ext>
            </a:extLst>
          </p:cNvPr>
          <p:cNvSpPr txBox="1"/>
          <p:nvPr/>
        </p:nvSpPr>
        <p:spPr>
          <a:xfrm>
            <a:off x="1763030" y="4475999"/>
            <a:ext cx="3452804" cy="1754326"/>
          </a:xfrm>
          <a:prstGeom prst="rect">
            <a:avLst/>
          </a:prstGeom>
          <a:noFill/>
        </p:spPr>
        <p:txBody>
          <a:bodyPr wrap="square" rtlCol="0">
            <a:spAutoFit/>
          </a:bodyPr>
          <a:lstStyle/>
          <a:p>
            <a:pPr algn="ctr" rtl="1"/>
            <a:r>
              <a:rPr lang="en-GB" b="1" dirty="0"/>
              <a:t>Send the completed form with attachments to the email address: </a:t>
            </a:r>
            <a:r>
              <a:rPr lang="en-GB" b="1" dirty="0">
                <a:hlinkClick r:id="rId6"/>
              </a:rPr>
              <a:t>I@moci.gov.kw</a:t>
            </a:r>
            <a:r>
              <a:rPr lang="en-GB" b="1" dirty="0"/>
              <a:t>. The concerned authority will issue a receipt confirming receipt of the submitted request via email</a:t>
            </a:r>
          </a:p>
        </p:txBody>
      </p:sp>
      <p:sp>
        <p:nvSpPr>
          <p:cNvPr id="21" name="Rectangle: Rounded Corners 20">
            <a:extLst>
              <a:ext uri="{FF2B5EF4-FFF2-40B4-BE49-F238E27FC236}">
                <a16:creationId xmlns:a16="http://schemas.microsoft.com/office/drawing/2014/main" id="{21DA3636-4973-C9A5-BCA2-1A8F68E894A4}"/>
              </a:ext>
            </a:extLst>
          </p:cNvPr>
          <p:cNvSpPr/>
          <p:nvPr/>
        </p:nvSpPr>
        <p:spPr>
          <a:xfrm>
            <a:off x="9659649" y="5516040"/>
            <a:ext cx="2063954" cy="788757"/>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22" name="TextBox 21">
            <a:extLst>
              <a:ext uri="{FF2B5EF4-FFF2-40B4-BE49-F238E27FC236}">
                <a16:creationId xmlns:a16="http://schemas.microsoft.com/office/drawing/2014/main" id="{BA1EC2DC-08B8-AB46-9C0A-B094AF36F12A}"/>
              </a:ext>
            </a:extLst>
          </p:cNvPr>
          <p:cNvSpPr txBox="1"/>
          <p:nvPr/>
        </p:nvSpPr>
        <p:spPr>
          <a:xfrm>
            <a:off x="9606810" y="5494919"/>
            <a:ext cx="2063954" cy="830997"/>
          </a:xfrm>
          <a:prstGeom prst="rect">
            <a:avLst/>
          </a:prstGeom>
          <a:noFill/>
        </p:spPr>
        <p:txBody>
          <a:bodyPr wrap="square" rtlCol="0">
            <a:spAutoFit/>
          </a:bodyPr>
          <a:lstStyle/>
          <a:p>
            <a:pPr algn="ctr" rtl="1"/>
            <a:r>
              <a:rPr lang="en-GB" sz="2400" b="1" dirty="0">
                <a:solidFill>
                  <a:schemeClr val="bg2"/>
                </a:solidFill>
              </a:rPr>
              <a:t>Appeal Request Form</a:t>
            </a:r>
          </a:p>
        </p:txBody>
      </p:sp>
      <p:pic>
        <p:nvPicPr>
          <p:cNvPr id="23" name="Graphic 22" descr="Email with solid fill">
            <a:extLst>
              <a:ext uri="{FF2B5EF4-FFF2-40B4-BE49-F238E27FC236}">
                <a16:creationId xmlns:a16="http://schemas.microsoft.com/office/drawing/2014/main" id="{D2FCA95A-F49A-E8F3-9084-87E2A7E79F77}"/>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627679" y="3104261"/>
            <a:ext cx="1317778" cy="1317778"/>
          </a:xfrm>
          <a:prstGeom prst="rect">
            <a:avLst/>
          </a:prstGeom>
        </p:spPr>
      </p:pic>
    </p:spTree>
    <p:extLst>
      <p:ext uri="{BB962C8B-B14F-4D97-AF65-F5344CB8AC3E}">
        <p14:creationId xmlns:p14="http://schemas.microsoft.com/office/powerpoint/2010/main" val="39750824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Circuit</Template>
  <TotalTime>4291</TotalTime>
  <Words>478</Words>
  <Application>Microsoft Office PowerPoint</Application>
  <PresentationFormat>Widescreen</PresentationFormat>
  <Paragraphs>19</Paragraphs>
  <Slides>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Aptos</vt:lpstr>
      <vt:lpstr>Arial</vt:lpstr>
      <vt:lpstr>Tw Cen MT</vt:lpstr>
      <vt:lpstr>Circuit</vt:lpstr>
      <vt:lpstr>Right to Access to Information Law</vt:lpstr>
      <vt:lpstr>Online Submission Procedure for the Request</vt:lpstr>
      <vt:lpstr>To appeal a decision rejecting the request for the right to access or obtain documents: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Right to Access to Information Law</dc:title>
  <dc:creator>Fahad Abdullah</dc:creator>
  <cp:lastModifiedBy>fatma abbas</cp:lastModifiedBy>
  <cp:revision>12</cp:revision>
  <cp:lastPrinted>2025-06-16T07:20:03Z</cp:lastPrinted>
  <dcterms:created xsi:type="dcterms:W3CDTF">2025-06-14T19:23:16Z</dcterms:created>
  <dcterms:modified xsi:type="dcterms:W3CDTF">2025-07-27T08:42:10Z</dcterms:modified>
</cp:coreProperties>
</file>