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256" r:id="rId2"/>
    <p:sldId id="257" r:id="rId3"/>
    <p:sldId id="309" r:id="rId4"/>
    <p:sldId id="266" r:id="rId5"/>
    <p:sldId id="267" r:id="rId6"/>
    <p:sldId id="263" r:id="rId7"/>
    <p:sldId id="317" r:id="rId8"/>
    <p:sldId id="258" r:id="rId9"/>
    <p:sldId id="282" r:id="rId10"/>
    <p:sldId id="272" r:id="rId11"/>
    <p:sldId id="283" r:id="rId12"/>
    <p:sldId id="284" r:id="rId13"/>
    <p:sldId id="293" r:id="rId14"/>
    <p:sldId id="311" r:id="rId15"/>
    <p:sldId id="312" r:id="rId16"/>
    <p:sldId id="313" r:id="rId17"/>
    <p:sldId id="300" r:id="rId18"/>
    <p:sldId id="273" r:id="rId19"/>
    <p:sldId id="285" r:id="rId20"/>
    <p:sldId id="274" r:id="rId21"/>
    <p:sldId id="286" r:id="rId22"/>
    <p:sldId id="275" r:id="rId23"/>
    <p:sldId id="287" r:id="rId24"/>
    <p:sldId id="276" r:id="rId25"/>
    <p:sldId id="288" r:id="rId26"/>
    <p:sldId id="277" r:id="rId27"/>
    <p:sldId id="289" r:id="rId28"/>
    <p:sldId id="290" r:id="rId29"/>
    <p:sldId id="278" r:id="rId30"/>
    <p:sldId id="291" r:id="rId31"/>
    <p:sldId id="294" r:id="rId32"/>
    <p:sldId id="296" r:id="rId33"/>
    <p:sldId id="297" r:id="rId34"/>
    <p:sldId id="298" r:id="rId35"/>
    <p:sldId id="299" r:id="rId36"/>
    <p:sldId id="280" r:id="rId37"/>
    <p:sldId id="281" r:id="rId38"/>
    <p:sldId id="292" r:id="rId3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imaa Ashkanani" initials="SA" lastIdx="1" clrIdx="0">
    <p:extLst>
      <p:ext uri="{19B8F6BF-5375-455C-9EA6-DF929625EA0E}">
        <p15:presenceInfo xmlns:p15="http://schemas.microsoft.com/office/powerpoint/2012/main" userId="S::s.ashkanani@moci.gov.kw::37707abf-4f0e-4327-936a-f486406cbd1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696"/>
    <a:srgbClr val="C9E8FF"/>
    <a:srgbClr val="CCECFF"/>
    <a:srgbClr val="000099"/>
    <a:srgbClr val="0033CC"/>
    <a:srgbClr val="FFCCCC"/>
    <a:srgbClr val="FF9999"/>
    <a:srgbClr val="F9EBF7"/>
    <a:srgbClr val="F0F3D5"/>
    <a:srgbClr val="E3E8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90" autoAdjust="0"/>
    <p:restoredTop sz="75089" autoAdjust="0"/>
  </p:normalViewPr>
  <p:slideViewPr>
    <p:cSldViewPr snapToGrid="0">
      <p:cViewPr varScale="1">
        <p:scale>
          <a:sx n="85" d="100"/>
          <a:sy n="85" d="100"/>
        </p:scale>
        <p:origin x="152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التقييم</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3073-488D-A03A-3EC0F2500026}"/>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3073-488D-A03A-3EC0F2500026}"/>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3073-488D-A03A-3EC0F2500026}"/>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3073-488D-A03A-3EC0F2500026}"/>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3073-488D-A03A-3EC0F2500026}"/>
              </c:ext>
            </c:extLst>
          </c:dPt>
          <c:dPt>
            <c:idx val="5"/>
            <c:bubble3D val="0"/>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3073-488D-A03A-3EC0F2500026}"/>
              </c:ext>
            </c:extLst>
          </c:dPt>
          <c:dLbls>
            <c:dLbl>
              <c:idx val="0"/>
              <c:tx>
                <c:rich>
                  <a:bodyPr/>
                  <a:lstStyle/>
                  <a:p>
                    <a:r>
                      <a:rPr lang="en-US" dirty="0"/>
                      <a:t>33</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3073-488D-A03A-3EC0F2500026}"/>
                </c:ext>
              </c:extLst>
            </c:dLbl>
            <c:dLbl>
              <c:idx val="1"/>
              <c:tx>
                <c:rich>
                  <a:bodyPr/>
                  <a:lstStyle/>
                  <a:p>
                    <a:r>
                      <a:rPr lang="en-US" dirty="0"/>
                      <a:t>31</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3073-488D-A03A-3EC0F2500026}"/>
                </c:ext>
              </c:extLst>
            </c:dLbl>
            <c:dLbl>
              <c:idx val="2"/>
              <c:tx>
                <c:rich>
                  <a:bodyPr/>
                  <a:lstStyle/>
                  <a:p>
                    <a:r>
                      <a:rPr lang="en-US" dirty="0"/>
                      <a:t>25</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3073-488D-A03A-3EC0F2500026}"/>
                </c:ext>
              </c:extLst>
            </c:dLbl>
            <c:dLbl>
              <c:idx val="3"/>
              <c:tx>
                <c:rich>
                  <a:bodyPr/>
                  <a:lstStyle/>
                  <a:p>
                    <a:r>
                      <a:rPr lang="en-US" dirty="0"/>
                      <a:t>26</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3073-488D-A03A-3EC0F2500026}"/>
                </c:ext>
              </c:extLst>
            </c:dLbl>
            <c:dLbl>
              <c:idx val="4"/>
              <c:tx>
                <c:rich>
                  <a:bodyPr/>
                  <a:lstStyle/>
                  <a:p>
                    <a:r>
                      <a:rPr lang="en-US" dirty="0"/>
                      <a:t>33</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3073-488D-A03A-3EC0F2500026}"/>
                </c:ext>
              </c:extLst>
            </c:dLbl>
            <c:dLbl>
              <c:idx val="5"/>
              <c:tx>
                <c:rich>
                  <a:bodyPr/>
                  <a:lstStyle/>
                  <a:p>
                    <a:r>
                      <a:rPr lang="en-US" dirty="0"/>
                      <a:t>36</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3073-488D-A03A-3EC0F2500026}"/>
                </c:ext>
              </c:extLst>
            </c:dLbl>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الشفافية</c:v>
                </c:pt>
                <c:pt idx="1">
                  <c:v>المساءلة </c:v>
                </c:pt>
                <c:pt idx="2">
                  <c:v>النزاهة </c:v>
                </c:pt>
                <c:pt idx="3">
                  <c:v>المشاركة</c:v>
                </c:pt>
                <c:pt idx="4">
                  <c:v>العدالة</c:v>
                </c:pt>
                <c:pt idx="5">
                  <c:v>الاستدامة</c:v>
                </c:pt>
              </c:strCache>
            </c:strRef>
          </c:cat>
          <c:val>
            <c:numRef>
              <c:f>Sheet1!$B$2:$B$7</c:f>
              <c:numCache>
                <c:formatCode>General</c:formatCode>
                <c:ptCount val="6"/>
                <c:pt idx="0">
                  <c:v>35</c:v>
                </c:pt>
                <c:pt idx="1">
                  <c:v>31</c:v>
                </c:pt>
                <c:pt idx="2">
                  <c:v>20</c:v>
                </c:pt>
                <c:pt idx="3">
                  <c:v>27</c:v>
                </c:pt>
                <c:pt idx="4">
                  <c:v>30</c:v>
                </c:pt>
                <c:pt idx="5">
                  <c:v>19</c:v>
                </c:pt>
              </c:numCache>
            </c:numRef>
          </c:val>
          <c:extLst>
            <c:ext xmlns:c16="http://schemas.microsoft.com/office/drawing/2014/chart" uri="{C3380CC4-5D6E-409C-BE32-E72D297353CC}">
              <c16:uniqueId val="{00000000-81FA-41E7-998C-C814CD8863AB}"/>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1.3291862189073123E-2"/>
          <c:y val="0.90898820029373972"/>
          <c:w val="0.9734161617943764"/>
          <c:h val="7.6814815242642664E-2"/>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9520C0-036B-4BAA-BAB5-01F1413E724F}" type="doc">
      <dgm:prSet loTypeId="urn:microsoft.com/office/officeart/2005/8/layout/cycle6" loCatId="cycle" qsTypeId="urn:microsoft.com/office/officeart/2005/8/quickstyle/simple5" qsCatId="simple" csTypeId="urn:microsoft.com/office/officeart/2005/8/colors/accent1_4" csCatId="accent1" phldr="1"/>
      <dgm:spPr/>
      <dgm:t>
        <a:bodyPr/>
        <a:lstStyle/>
        <a:p>
          <a:endParaRPr lang="en-GB"/>
        </a:p>
      </dgm:t>
    </dgm:pt>
    <dgm:pt modelId="{4A58803C-DAF4-4D93-B4CE-975F8C85952E}">
      <dgm:prSet phldrT="[Text]" custT="1"/>
      <dgm:spPr/>
      <dgm:t>
        <a:bodyPr/>
        <a:lstStyle/>
        <a:p>
          <a:pPr>
            <a:buNone/>
          </a:pPr>
          <a:r>
            <a:rPr lang="ar-KW" sz="1400" b="1" dirty="0">
              <a:solidFill>
                <a:schemeClr val="bg1"/>
              </a:solidFill>
            </a:rPr>
            <a:t>تأهيل عدد 17 موظف لدورة  مدونة السلوك الوظيفي </a:t>
          </a:r>
          <a:endParaRPr lang="en-GB" sz="1400" b="1" dirty="0">
            <a:solidFill>
              <a:schemeClr val="bg1"/>
            </a:solidFill>
          </a:endParaRPr>
        </a:p>
      </dgm:t>
    </dgm:pt>
    <dgm:pt modelId="{36C3848E-BEEE-4312-B4AA-99880BD43C7B}" type="parTrans" cxnId="{B68AC0A8-6DDB-4900-A7E9-7A6E4B3AF6AD}">
      <dgm:prSet/>
      <dgm:spPr/>
      <dgm:t>
        <a:bodyPr/>
        <a:lstStyle/>
        <a:p>
          <a:endParaRPr lang="en-GB">
            <a:solidFill>
              <a:schemeClr val="bg1"/>
            </a:solidFill>
          </a:endParaRPr>
        </a:p>
      </dgm:t>
    </dgm:pt>
    <dgm:pt modelId="{EBC3127A-821F-4748-BD9A-84219B5925C6}" type="sibTrans" cxnId="{B68AC0A8-6DDB-4900-A7E9-7A6E4B3AF6AD}">
      <dgm:prSet/>
      <dgm:spPr/>
      <dgm:t>
        <a:bodyPr/>
        <a:lstStyle/>
        <a:p>
          <a:endParaRPr lang="en-GB">
            <a:solidFill>
              <a:schemeClr val="bg1"/>
            </a:solidFill>
          </a:endParaRPr>
        </a:p>
      </dgm:t>
    </dgm:pt>
    <dgm:pt modelId="{A9DD1E01-4FA7-49FF-B3EE-F6088C8729DD}">
      <dgm:prSet phldrT="[Text]"/>
      <dgm:spPr/>
      <dgm:t>
        <a:bodyPr/>
        <a:lstStyle/>
        <a:p>
          <a:pPr>
            <a:buNone/>
          </a:pPr>
          <a:r>
            <a:rPr lang="ar-KW">
              <a:solidFill>
                <a:schemeClr val="bg1"/>
              </a:solidFill>
              <a:latin typeface="Calibri" panose="020F0502020204030204"/>
              <a:ea typeface="+mn-ea"/>
              <a:cs typeface="Arial" panose="020B0604020202020204" pitchFamily="34" charset="0"/>
            </a:rPr>
            <a:t>إصدار دليل الرسوم</a:t>
          </a:r>
          <a:endParaRPr lang="en-GB" dirty="0">
            <a:solidFill>
              <a:schemeClr val="bg1"/>
            </a:solidFill>
          </a:endParaRPr>
        </a:p>
      </dgm:t>
    </dgm:pt>
    <dgm:pt modelId="{4E74F32D-A905-4B0C-A09D-B67F321498D8}" type="parTrans" cxnId="{9355AD49-D092-4526-B519-03651573E513}">
      <dgm:prSet/>
      <dgm:spPr/>
      <dgm:t>
        <a:bodyPr/>
        <a:lstStyle/>
        <a:p>
          <a:endParaRPr lang="en-GB">
            <a:solidFill>
              <a:schemeClr val="bg1"/>
            </a:solidFill>
          </a:endParaRPr>
        </a:p>
      </dgm:t>
    </dgm:pt>
    <dgm:pt modelId="{20EC073A-A845-4562-BC4F-C95485C37CE7}" type="sibTrans" cxnId="{9355AD49-D092-4526-B519-03651573E513}">
      <dgm:prSet/>
      <dgm:spPr/>
      <dgm:t>
        <a:bodyPr/>
        <a:lstStyle/>
        <a:p>
          <a:endParaRPr lang="en-GB">
            <a:solidFill>
              <a:schemeClr val="bg1"/>
            </a:solidFill>
          </a:endParaRPr>
        </a:p>
      </dgm:t>
    </dgm:pt>
    <dgm:pt modelId="{2084792C-B3CD-41BF-BA88-B0BE8ED28C6E}">
      <dgm:prSet phldrT="[Text]"/>
      <dgm:spPr>
        <a:solidFill>
          <a:schemeClr val="tx2">
            <a:lumMod val="50000"/>
            <a:lumOff val="50000"/>
          </a:schemeClr>
        </a:solidFill>
      </dgm:spPr>
      <dgm:t>
        <a:bodyPr/>
        <a:lstStyle/>
        <a:p>
          <a:pPr>
            <a:buNone/>
          </a:pPr>
          <a:r>
            <a:rPr lang="ar-KW" dirty="0">
              <a:solidFill>
                <a:schemeClr val="bg1"/>
              </a:solidFill>
              <a:latin typeface="Calibri" panose="020F0502020204030204"/>
              <a:ea typeface="+mn-ea"/>
              <a:cs typeface="Arial" panose="020B0604020202020204" pitchFamily="34" charset="0"/>
            </a:rPr>
            <a:t>إصدار دليل إجراءات الخدمات المقدمة</a:t>
          </a:r>
          <a:endParaRPr lang="en-GB" dirty="0">
            <a:solidFill>
              <a:schemeClr val="bg1"/>
            </a:solidFill>
          </a:endParaRPr>
        </a:p>
      </dgm:t>
    </dgm:pt>
    <dgm:pt modelId="{B2BFD106-79EB-469C-9028-286A301CDBE4}" type="parTrans" cxnId="{73EA9CB3-B6A1-4073-8D8B-27C2EC5F524D}">
      <dgm:prSet/>
      <dgm:spPr/>
      <dgm:t>
        <a:bodyPr/>
        <a:lstStyle/>
        <a:p>
          <a:endParaRPr lang="en-GB">
            <a:solidFill>
              <a:schemeClr val="bg1"/>
            </a:solidFill>
          </a:endParaRPr>
        </a:p>
      </dgm:t>
    </dgm:pt>
    <dgm:pt modelId="{F66E9375-518A-4351-A25D-DF02FDDED4CA}" type="sibTrans" cxnId="{73EA9CB3-B6A1-4073-8D8B-27C2EC5F524D}">
      <dgm:prSet/>
      <dgm:spPr/>
      <dgm:t>
        <a:bodyPr/>
        <a:lstStyle/>
        <a:p>
          <a:endParaRPr lang="en-GB">
            <a:solidFill>
              <a:schemeClr val="bg1"/>
            </a:solidFill>
          </a:endParaRPr>
        </a:p>
      </dgm:t>
    </dgm:pt>
    <dgm:pt modelId="{782BDFA3-E7BC-47FB-9A21-3FAADD50731E}">
      <dgm:prSet/>
      <dgm:spPr/>
      <dgm:t>
        <a:bodyPr/>
        <a:lstStyle/>
        <a:p>
          <a:r>
            <a:rPr lang="ar-KW" dirty="0">
              <a:solidFill>
                <a:schemeClr val="bg1"/>
              </a:solidFill>
              <a:latin typeface="Calibri" panose="020F0502020204030204"/>
              <a:ea typeface="+mn-ea"/>
              <a:cs typeface="Arial" panose="020B0604020202020204" pitchFamily="34" charset="0"/>
            </a:rPr>
            <a:t>تأهيل عدد 43موظف لدروة الحوكمة </a:t>
          </a:r>
          <a:endParaRPr lang="en-US" dirty="0">
            <a:solidFill>
              <a:schemeClr val="bg1"/>
            </a:solidFill>
            <a:latin typeface="Calibri" panose="020F0502020204030204"/>
            <a:ea typeface="+mn-ea"/>
            <a:cs typeface="+mn-cs"/>
          </a:endParaRPr>
        </a:p>
      </dgm:t>
    </dgm:pt>
    <dgm:pt modelId="{5D679326-3519-4DDB-8829-2E4C43EAEBDF}" type="parTrans" cxnId="{88326299-C1E1-415F-9CCE-B2C4E7C689DE}">
      <dgm:prSet/>
      <dgm:spPr/>
      <dgm:t>
        <a:bodyPr/>
        <a:lstStyle/>
        <a:p>
          <a:endParaRPr lang="en-GB">
            <a:solidFill>
              <a:schemeClr val="bg1"/>
            </a:solidFill>
          </a:endParaRPr>
        </a:p>
      </dgm:t>
    </dgm:pt>
    <dgm:pt modelId="{DFBC1BF1-F568-4CFD-A3E6-E70622815568}" type="sibTrans" cxnId="{88326299-C1E1-415F-9CCE-B2C4E7C689DE}">
      <dgm:prSet/>
      <dgm:spPr/>
      <dgm:t>
        <a:bodyPr/>
        <a:lstStyle/>
        <a:p>
          <a:endParaRPr lang="en-GB">
            <a:solidFill>
              <a:schemeClr val="bg1"/>
            </a:solidFill>
          </a:endParaRPr>
        </a:p>
      </dgm:t>
    </dgm:pt>
    <dgm:pt modelId="{2B5341F4-7709-4F06-B558-AA0D8B64E2C2}">
      <dgm:prSet/>
      <dgm:spPr/>
      <dgm:t>
        <a:bodyPr/>
        <a:lstStyle/>
        <a:p>
          <a:r>
            <a:rPr lang="ar-KW">
              <a:solidFill>
                <a:schemeClr val="bg1"/>
              </a:solidFill>
              <a:latin typeface="Calibri" panose="020F0502020204030204"/>
              <a:ea typeface="+mn-ea"/>
              <a:cs typeface="Arial" panose="020B0604020202020204" pitchFamily="34" charset="0"/>
            </a:rPr>
            <a:t>إصدار دليل الموظف</a:t>
          </a:r>
          <a:endParaRPr lang="en-US" dirty="0">
            <a:solidFill>
              <a:schemeClr val="bg1"/>
            </a:solidFill>
            <a:latin typeface="Calibri" panose="020F0502020204030204"/>
            <a:ea typeface="+mn-ea"/>
            <a:cs typeface="Arial" panose="020B0604020202020204" pitchFamily="34" charset="0"/>
          </a:endParaRPr>
        </a:p>
      </dgm:t>
    </dgm:pt>
    <dgm:pt modelId="{33121607-54B5-4023-B172-0F47E05C847F}" type="parTrans" cxnId="{A78BD7FD-77A1-4774-AE14-7405F1A8A1B8}">
      <dgm:prSet/>
      <dgm:spPr/>
      <dgm:t>
        <a:bodyPr/>
        <a:lstStyle/>
        <a:p>
          <a:endParaRPr lang="en-GB">
            <a:solidFill>
              <a:schemeClr val="bg1"/>
            </a:solidFill>
          </a:endParaRPr>
        </a:p>
      </dgm:t>
    </dgm:pt>
    <dgm:pt modelId="{7AD03C2A-4BAF-4630-ABA6-7D659236C1C5}" type="sibTrans" cxnId="{A78BD7FD-77A1-4774-AE14-7405F1A8A1B8}">
      <dgm:prSet/>
      <dgm:spPr/>
      <dgm:t>
        <a:bodyPr/>
        <a:lstStyle/>
        <a:p>
          <a:endParaRPr lang="en-GB">
            <a:solidFill>
              <a:schemeClr val="bg1"/>
            </a:solidFill>
          </a:endParaRPr>
        </a:p>
      </dgm:t>
    </dgm:pt>
    <dgm:pt modelId="{94812F27-026E-4B9D-A32B-9764360A5158}">
      <dgm:prSet/>
      <dgm:spPr/>
      <dgm:t>
        <a:bodyPr/>
        <a:lstStyle/>
        <a:p>
          <a:r>
            <a:rPr lang="ar-KW" dirty="0">
              <a:solidFill>
                <a:schemeClr val="bg1"/>
              </a:solidFill>
              <a:latin typeface="Calibri" panose="020F0502020204030204"/>
              <a:ea typeface="+mn-ea"/>
              <a:cs typeface="Arial" panose="020B0604020202020204" pitchFamily="34" charset="0"/>
            </a:rPr>
            <a:t>إصدار دليل الأنشطة التجارية</a:t>
          </a:r>
          <a:endParaRPr lang="en-US" dirty="0">
            <a:solidFill>
              <a:schemeClr val="bg1"/>
            </a:solidFill>
            <a:latin typeface="Calibri" panose="020F0502020204030204"/>
            <a:ea typeface="+mn-ea"/>
            <a:cs typeface="+mn-cs"/>
          </a:endParaRPr>
        </a:p>
      </dgm:t>
    </dgm:pt>
    <dgm:pt modelId="{EFA72E3A-FFE5-4DC8-A7F4-F021EF5EE9BF}" type="parTrans" cxnId="{FE690D15-1FF3-4C41-9B9D-6BB259F5BCE7}">
      <dgm:prSet/>
      <dgm:spPr/>
      <dgm:t>
        <a:bodyPr/>
        <a:lstStyle/>
        <a:p>
          <a:endParaRPr lang="en-GB">
            <a:solidFill>
              <a:schemeClr val="bg1"/>
            </a:solidFill>
          </a:endParaRPr>
        </a:p>
      </dgm:t>
    </dgm:pt>
    <dgm:pt modelId="{7BC61ACE-002B-446A-A898-4D41D77F9F51}" type="sibTrans" cxnId="{FE690D15-1FF3-4C41-9B9D-6BB259F5BCE7}">
      <dgm:prSet/>
      <dgm:spPr/>
      <dgm:t>
        <a:bodyPr/>
        <a:lstStyle/>
        <a:p>
          <a:endParaRPr lang="en-GB">
            <a:solidFill>
              <a:schemeClr val="bg1"/>
            </a:solidFill>
          </a:endParaRPr>
        </a:p>
      </dgm:t>
    </dgm:pt>
    <dgm:pt modelId="{115A957B-3FDD-4A07-80A5-276D5B9DDC38}" type="pres">
      <dgm:prSet presAssocID="{DE9520C0-036B-4BAA-BAB5-01F1413E724F}" presName="cycle" presStyleCnt="0">
        <dgm:presLayoutVars>
          <dgm:dir/>
          <dgm:resizeHandles val="exact"/>
        </dgm:presLayoutVars>
      </dgm:prSet>
      <dgm:spPr/>
    </dgm:pt>
    <dgm:pt modelId="{1D958FBE-F2FE-4005-A55C-8B2DC00A9C56}" type="pres">
      <dgm:prSet presAssocID="{4A58803C-DAF4-4D93-B4CE-975F8C85952E}" presName="node" presStyleLbl="node1" presStyleIdx="0" presStyleCnt="6">
        <dgm:presLayoutVars>
          <dgm:bulletEnabled val="1"/>
        </dgm:presLayoutVars>
      </dgm:prSet>
      <dgm:spPr/>
    </dgm:pt>
    <dgm:pt modelId="{6AFD9040-F976-44FF-B9BD-B21656607AE1}" type="pres">
      <dgm:prSet presAssocID="{4A58803C-DAF4-4D93-B4CE-975F8C85952E}" presName="spNode" presStyleCnt="0"/>
      <dgm:spPr/>
    </dgm:pt>
    <dgm:pt modelId="{61856D4B-C619-40C9-9760-176073C83C76}" type="pres">
      <dgm:prSet presAssocID="{EBC3127A-821F-4748-BD9A-84219B5925C6}" presName="sibTrans" presStyleLbl="sibTrans1D1" presStyleIdx="0" presStyleCnt="6"/>
      <dgm:spPr/>
    </dgm:pt>
    <dgm:pt modelId="{1A09E9A6-77C8-4389-840C-4EE0A005EE4B}" type="pres">
      <dgm:prSet presAssocID="{782BDFA3-E7BC-47FB-9A21-3FAADD50731E}" presName="node" presStyleLbl="node1" presStyleIdx="1" presStyleCnt="6">
        <dgm:presLayoutVars>
          <dgm:bulletEnabled val="1"/>
        </dgm:presLayoutVars>
      </dgm:prSet>
      <dgm:spPr/>
    </dgm:pt>
    <dgm:pt modelId="{F97BE358-ADAE-4F7C-A027-D5A35F4618E9}" type="pres">
      <dgm:prSet presAssocID="{782BDFA3-E7BC-47FB-9A21-3FAADD50731E}" presName="spNode" presStyleCnt="0"/>
      <dgm:spPr/>
    </dgm:pt>
    <dgm:pt modelId="{705D841F-E0B2-43ED-AB91-9BF0439E70AF}" type="pres">
      <dgm:prSet presAssocID="{DFBC1BF1-F568-4CFD-A3E6-E70622815568}" presName="sibTrans" presStyleLbl="sibTrans1D1" presStyleIdx="1" presStyleCnt="6"/>
      <dgm:spPr/>
    </dgm:pt>
    <dgm:pt modelId="{0E871217-DD2C-481D-ABE5-002CA783825D}" type="pres">
      <dgm:prSet presAssocID="{A9DD1E01-4FA7-49FF-B3EE-F6088C8729DD}" presName="node" presStyleLbl="node1" presStyleIdx="2" presStyleCnt="6">
        <dgm:presLayoutVars>
          <dgm:bulletEnabled val="1"/>
        </dgm:presLayoutVars>
      </dgm:prSet>
      <dgm:spPr/>
    </dgm:pt>
    <dgm:pt modelId="{9633C26D-8A1F-4214-AD1D-1D3C8F4EE0AA}" type="pres">
      <dgm:prSet presAssocID="{A9DD1E01-4FA7-49FF-B3EE-F6088C8729DD}" presName="spNode" presStyleCnt="0"/>
      <dgm:spPr/>
    </dgm:pt>
    <dgm:pt modelId="{21412917-6D44-4CCD-85FE-D46A9AA7C9E4}" type="pres">
      <dgm:prSet presAssocID="{20EC073A-A845-4562-BC4F-C95485C37CE7}" presName="sibTrans" presStyleLbl="sibTrans1D1" presStyleIdx="2" presStyleCnt="6"/>
      <dgm:spPr/>
    </dgm:pt>
    <dgm:pt modelId="{0BADE9A4-5301-49CE-8130-E8F6FA218C89}" type="pres">
      <dgm:prSet presAssocID="{2084792C-B3CD-41BF-BA88-B0BE8ED28C6E}" presName="node" presStyleLbl="node1" presStyleIdx="3" presStyleCnt="6">
        <dgm:presLayoutVars>
          <dgm:bulletEnabled val="1"/>
        </dgm:presLayoutVars>
      </dgm:prSet>
      <dgm:spPr/>
    </dgm:pt>
    <dgm:pt modelId="{2753599F-53E3-4C25-89CC-CD22571BC8C7}" type="pres">
      <dgm:prSet presAssocID="{2084792C-B3CD-41BF-BA88-B0BE8ED28C6E}" presName="spNode" presStyleCnt="0"/>
      <dgm:spPr/>
    </dgm:pt>
    <dgm:pt modelId="{74B5F416-9385-4FF3-A23F-6D705D1008D9}" type="pres">
      <dgm:prSet presAssocID="{F66E9375-518A-4351-A25D-DF02FDDED4CA}" presName="sibTrans" presStyleLbl="sibTrans1D1" presStyleIdx="3" presStyleCnt="6"/>
      <dgm:spPr/>
    </dgm:pt>
    <dgm:pt modelId="{18F816F4-F59A-4EA0-8CF6-BEB479F7640F}" type="pres">
      <dgm:prSet presAssocID="{2B5341F4-7709-4F06-B558-AA0D8B64E2C2}" presName="node" presStyleLbl="node1" presStyleIdx="4" presStyleCnt="6">
        <dgm:presLayoutVars>
          <dgm:bulletEnabled val="1"/>
        </dgm:presLayoutVars>
      </dgm:prSet>
      <dgm:spPr/>
    </dgm:pt>
    <dgm:pt modelId="{499F1FDC-1186-44E2-8C4D-29209225FBBA}" type="pres">
      <dgm:prSet presAssocID="{2B5341F4-7709-4F06-B558-AA0D8B64E2C2}" presName="spNode" presStyleCnt="0"/>
      <dgm:spPr/>
    </dgm:pt>
    <dgm:pt modelId="{B4BD84B8-97B3-4E6B-9B39-604D433E3426}" type="pres">
      <dgm:prSet presAssocID="{7AD03C2A-4BAF-4630-ABA6-7D659236C1C5}" presName="sibTrans" presStyleLbl="sibTrans1D1" presStyleIdx="4" presStyleCnt="6"/>
      <dgm:spPr/>
    </dgm:pt>
    <dgm:pt modelId="{211DF8BA-CCE4-4619-90A0-7DA7526A302F}" type="pres">
      <dgm:prSet presAssocID="{94812F27-026E-4B9D-A32B-9764360A5158}" presName="node" presStyleLbl="node1" presStyleIdx="5" presStyleCnt="6">
        <dgm:presLayoutVars>
          <dgm:bulletEnabled val="1"/>
        </dgm:presLayoutVars>
      </dgm:prSet>
      <dgm:spPr/>
    </dgm:pt>
    <dgm:pt modelId="{96E86F46-1EC4-4380-A3FA-408B1C0BCFDE}" type="pres">
      <dgm:prSet presAssocID="{94812F27-026E-4B9D-A32B-9764360A5158}" presName="spNode" presStyleCnt="0"/>
      <dgm:spPr/>
    </dgm:pt>
    <dgm:pt modelId="{0FCFDC5B-EB42-41AA-9B17-A854A26F03D9}" type="pres">
      <dgm:prSet presAssocID="{7BC61ACE-002B-446A-A898-4D41D77F9F51}" presName="sibTrans" presStyleLbl="sibTrans1D1" presStyleIdx="5" presStyleCnt="6"/>
      <dgm:spPr/>
    </dgm:pt>
  </dgm:ptLst>
  <dgm:cxnLst>
    <dgm:cxn modelId="{C8A5B401-E1F9-451E-B904-18A4CC5DB54C}" type="presOf" srcId="{7AD03C2A-4BAF-4630-ABA6-7D659236C1C5}" destId="{B4BD84B8-97B3-4E6B-9B39-604D433E3426}" srcOrd="0" destOrd="0" presId="urn:microsoft.com/office/officeart/2005/8/layout/cycle6"/>
    <dgm:cxn modelId="{9921140B-5BF4-4D2F-971C-FABF0EA32E21}" type="presOf" srcId="{F66E9375-518A-4351-A25D-DF02FDDED4CA}" destId="{74B5F416-9385-4FF3-A23F-6D705D1008D9}" srcOrd="0" destOrd="0" presId="urn:microsoft.com/office/officeart/2005/8/layout/cycle6"/>
    <dgm:cxn modelId="{FE690D15-1FF3-4C41-9B9D-6BB259F5BCE7}" srcId="{DE9520C0-036B-4BAA-BAB5-01F1413E724F}" destId="{94812F27-026E-4B9D-A32B-9764360A5158}" srcOrd="5" destOrd="0" parTransId="{EFA72E3A-FFE5-4DC8-A7F4-F021EF5EE9BF}" sibTransId="{7BC61ACE-002B-446A-A898-4D41D77F9F51}"/>
    <dgm:cxn modelId="{24FCCE3A-6A26-46FC-A944-5DD6A0334770}" type="presOf" srcId="{A9DD1E01-4FA7-49FF-B3EE-F6088C8729DD}" destId="{0E871217-DD2C-481D-ABE5-002CA783825D}" srcOrd="0" destOrd="0" presId="urn:microsoft.com/office/officeart/2005/8/layout/cycle6"/>
    <dgm:cxn modelId="{D142AE3C-09E2-4016-94D3-6C609B7DA6FD}" type="presOf" srcId="{94812F27-026E-4B9D-A32B-9764360A5158}" destId="{211DF8BA-CCE4-4619-90A0-7DA7526A302F}" srcOrd="0" destOrd="0" presId="urn:microsoft.com/office/officeart/2005/8/layout/cycle6"/>
    <dgm:cxn modelId="{9355AD49-D092-4526-B519-03651573E513}" srcId="{DE9520C0-036B-4BAA-BAB5-01F1413E724F}" destId="{A9DD1E01-4FA7-49FF-B3EE-F6088C8729DD}" srcOrd="2" destOrd="0" parTransId="{4E74F32D-A905-4B0C-A09D-B67F321498D8}" sibTransId="{20EC073A-A845-4562-BC4F-C95485C37CE7}"/>
    <dgm:cxn modelId="{39667D77-9613-4451-B440-2D7D47F16A75}" type="presOf" srcId="{EBC3127A-821F-4748-BD9A-84219B5925C6}" destId="{61856D4B-C619-40C9-9760-176073C83C76}" srcOrd="0" destOrd="0" presId="urn:microsoft.com/office/officeart/2005/8/layout/cycle6"/>
    <dgm:cxn modelId="{90F0588F-04E9-4B85-A3A6-CFB88C2C672A}" type="presOf" srcId="{4A58803C-DAF4-4D93-B4CE-975F8C85952E}" destId="{1D958FBE-F2FE-4005-A55C-8B2DC00A9C56}" srcOrd="0" destOrd="0" presId="urn:microsoft.com/office/officeart/2005/8/layout/cycle6"/>
    <dgm:cxn modelId="{3B50B48F-F6D3-4995-92BB-FC9BFA35712C}" type="presOf" srcId="{2084792C-B3CD-41BF-BA88-B0BE8ED28C6E}" destId="{0BADE9A4-5301-49CE-8130-E8F6FA218C89}" srcOrd="0" destOrd="0" presId="urn:microsoft.com/office/officeart/2005/8/layout/cycle6"/>
    <dgm:cxn modelId="{D415CA92-074C-4D29-9AF5-33FFE18D505D}" type="presOf" srcId="{7BC61ACE-002B-446A-A898-4D41D77F9F51}" destId="{0FCFDC5B-EB42-41AA-9B17-A854A26F03D9}" srcOrd="0" destOrd="0" presId="urn:microsoft.com/office/officeart/2005/8/layout/cycle6"/>
    <dgm:cxn modelId="{33F66A96-8770-409B-ABD0-8DCF3E51AACB}" type="presOf" srcId="{782BDFA3-E7BC-47FB-9A21-3FAADD50731E}" destId="{1A09E9A6-77C8-4389-840C-4EE0A005EE4B}" srcOrd="0" destOrd="0" presId="urn:microsoft.com/office/officeart/2005/8/layout/cycle6"/>
    <dgm:cxn modelId="{88326299-C1E1-415F-9CCE-B2C4E7C689DE}" srcId="{DE9520C0-036B-4BAA-BAB5-01F1413E724F}" destId="{782BDFA3-E7BC-47FB-9A21-3FAADD50731E}" srcOrd="1" destOrd="0" parTransId="{5D679326-3519-4DDB-8829-2E4C43EAEBDF}" sibTransId="{DFBC1BF1-F568-4CFD-A3E6-E70622815568}"/>
    <dgm:cxn modelId="{6A4F62A0-B253-41D2-871F-34948AD949C3}" type="presOf" srcId="{2B5341F4-7709-4F06-B558-AA0D8B64E2C2}" destId="{18F816F4-F59A-4EA0-8CF6-BEB479F7640F}" srcOrd="0" destOrd="0" presId="urn:microsoft.com/office/officeart/2005/8/layout/cycle6"/>
    <dgm:cxn modelId="{B68AC0A8-6DDB-4900-A7E9-7A6E4B3AF6AD}" srcId="{DE9520C0-036B-4BAA-BAB5-01F1413E724F}" destId="{4A58803C-DAF4-4D93-B4CE-975F8C85952E}" srcOrd="0" destOrd="0" parTransId="{36C3848E-BEEE-4312-B4AA-99880BD43C7B}" sibTransId="{EBC3127A-821F-4748-BD9A-84219B5925C6}"/>
    <dgm:cxn modelId="{E74D2DB0-C66D-4D31-B45C-0A82898D6E29}" type="presOf" srcId="{DE9520C0-036B-4BAA-BAB5-01F1413E724F}" destId="{115A957B-3FDD-4A07-80A5-276D5B9DDC38}" srcOrd="0" destOrd="0" presId="urn:microsoft.com/office/officeart/2005/8/layout/cycle6"/>
    <dgm:cxn modelId="{73EA9CB3-B6A1-4073-8D8B-27C2EC5F524D}" srcId="{DE9520C0-036B-4BAA-BAB5-01F1413E724F}" destId="{2084792C-B3CD-41BF-BA88-B0BE8ED28C6E}" srcOrd="3" destOrd="0" parTransId="{B2BFD106-79EB-469C-9028-286A301CDBE4}" sibTransId="{F66E9375-518A-4351-A25D-DF02FDDED4CA}"/>
    <dgm:cxn modelId="{6276F6B4-31D3-4AC7-9672-8B07D56E3514}" type="presOf" srcId="{DFBC1BF1-F568-4CFD-A3E6-E70622815568}" destId="{705D841F-E0B2-43ED-AB91-9BF0439E70AF}" srcOrd="0" destOrd="0" presId="urn:microsoft.com/office/officeart/2005/8/layout/cycle6"/>
    <dgm:cxn modelId="{E04C82F4-FD9C-4002-B541-8A570DF786C3}" type="presOf" srcId="{20EC073A-A845-4562-BC4F-C95485C37CE7}" destId="{21412917-6D44-4CCD-85FE-D46A9AA7C9E4}" srcOrd="0" destOrd="0" presId="urn:microsoft.com/office/officeart/2005/8/layout/cycle6"/>
    <dgm:cxn modelId="{A78BD7FD-77A1-4774-AE14-7405F1A8A1B8}" srcId="{DE9520C0-036B-4BAA-BAB5-01F1413E724F}" destId="{2B5341F4-7709-4F06-B558-AA0D8B64E2C2}" srcOrd="4" destOrd="0" parTransId="{33121607-54B5-4023-B172-0F47E05C847F}" sibTransId="{7AD03C2A-4BAF-4630-ABA6-7D659236C1C5}"/>
    <dgm:cxn modelId="{9137E25C-5272-4F53-9BAB-6B0FC51CE910}" type="presParOf" srcId="{115A957B-3FDD-4A07-80A5-276D5B9DDC38}" destId="{1D958FBE-F2FE-4005-A55C-8B2DC00A9C56}" srcOrd="0" destOrd="0" presId="urn:microsoft.com/office/officeart/2005/8/layout/cycle6"/>
    <dgm:cxn modelId="{700A0FEF-5B3D-44FC-BC1D-99328A0DE20D}" type="presParOf" srcId="{115A957B-3FDD-4A07-80A5-276D5B9DDC38}" destId="{6AFD9040-F976-44FF-B9BD-B21656607AE1}" srcOrd="1" destOrd="0" presId="urn:microsoft.com/office/officeart/2005/8/layout/cycle6"/>
    <dgm:cxn modelId="{C112E11C-AC88-4D94-A384-FCEBC0685975}" type="presParOf" srcId="{115A957B-3FDD-4A07-80A5-276D5B9DDC38}" destId="{61856D4B-C619-40C9-9760-176073C83C76}" srcOrd="2" destOrd="0" presId="urn:microsoft.com/office/officeart/2005/8/layout/cycle6"/>
    <dgm:cxn modelId="{B047C95E-33A1-4B78-9B9C-1A62A42C9970}" type="presParOf" srcId="{115A957B-3FDD-4A07-80A5-276D5B9DDC38}" destId="{1A09E9A6-77C8-4389-840C-4EE0A005EE4B}" srcOrd="3" destOrd="0" presId="urn:microsoft.com/office/officeart/2005/8/layout/cycle6"/>
    <dgm:cxn modelId="{5F8868CC-5695-4C06-8C32-7694964AE97E}" type="presParOf" srcId="{115A957B-3FDD-4A07-80A5-276D5B9DDC38}" destId="{F97BE358-ADAE-4F7C-A027-D5A35F4618E9}" srcOrd="4" destOrd="0" presId="urn:microsoft.com/office/officeart/2005/8/layout/cycle6"/>
    <dgm:cxn modelId="{21A13097-9FB2-4CAC-8134-49AFAFB2CE22}" type="presParOf" srcId="{115A957B-3FDD-4A07-80A5-276D5B9DDC38}" destId="{705D841F-E0B2-43ED-AB91-9BF0439E70AF}" srcOrd="5" destOrd="0" presId="urn:microsoft.com/office/officeart/2005/8/layout/cycle6"/>
    <dgm:cxn modelId="{A65708A7-9846-43D3-8FC2-9F78725FAA14}" type="presParOf" srcId="{115A957B-3FDD-4A07-80A5-276D5B9DDC38}" destId="{0E871217-DD2C-481D-ABE5-002CA783825D}" srcOrd="6" destOrd="0" presId="urn:microsoft.com/office/officeart/2005/8/layout/cycle6"/>
    <dgm:cxn modelId="{63B8DA4B-1A0A-48B8-8AFB-F5033FF20CF2}" type="presParOf" srcId="{115A957B-3FDD-4A07-80A5-276D5B9DDC38}" destId="{9633C26D-8A1F-4214-AD1D-1D3C8F4EE0AA}" srcOrd="7" destOrd="0" presId="urn:microsoft.com/office/officeart/2005/8/layout/cycle6"/>
    <dgm:cxn modelId="{70C0278E-90BE-4F8A-B900-991153654859}" type="presParOf" srcId="{115A957B-3FDD-4A07-80A5-276D5B9DDC38}" destId="{21412917-6D44-4CCD-85FE-D46A9AA7C9E4}" srcOrd="8" destOrd="0" presId="urn:microsoft.com/office/officeart/2005/8/layout/cycle6"/>
    <dgm:cxn modelId="{58BA6CE7-4172-4A94-9B8C-43545A2E227D}" type="presParOf" srcId="{115A957B-3FDD-4A07-80A5-276D5B9DDC38}" destId="{0BADE9A4-5301-49CE-8130-E8F6FA218C89}" srcOrd="9" destOrd="0" presId="urn:microsoft.com/office/officeart/2005/8/layout/cycle6"/>
    <dgm:cxn modelId="{08621543-A2EF-432D-9F69-6E0752C4C320}" type="presParOf" srcId="{115A957B-3FDD-4A07-80A5-276D5B9DDC38}" destId="{2753599F-53E3-4C25-89CC-CD22571BC8C7}" srcOrd="10" destOrd="0" presId="urn:microsoft.com/office/officeart/2005/8/layout/cycle6"/>
    <dgm:cxn modelId="{DEA19188-80D1-4CF0-A0C2-E22B484F772B}" type="presParOf" srcId="{115A957B-3FDD-4A07-80A5-276D5B9DDC38}" destId="{74B5F416-9385-4FF3-A23F-6D705D1008D9}" srcOrd="11" destOrd="0" presId="urn:microsoft.com/office/officeart/2005/8/layout/cycle6"/>
    <dgm:cxn modelId="{824DCA0D-746C-4089-B9FB-7295835B0B6B}" type="presParOf" srcId="{115A957B-3FDD-4A07-80A5-276D5B9DDC38}" destId="{18F816F4-F59A-4EA0-8CF6-BEB479F7640F}" srcOrd="12" destOrd="0" presId="urn:microsoft.com/office/officeart/2005/8/layout/cycle6"/>
    <dgm:cxn modelId="{0D1916AC-5586-4CD2-BEB8-605ECCE9A3C4}" type="presParOf" srcId="{115A957B-3FDD-4A07-80A5-276D5B9DDC38}" destId="{499F1FDC-1186-44E2-8C4D-29209225FBBA}" srcOrd="13" destOrd="0" presId="urn:microsoft.com/office/officeart/2005/8/layout/cycle6"/>
    <dgm:cxn modelId="{DCEA29CA-D951-4EDB-B961-EC35B3949619}" type="presParOf" srcId="{115A957B-3FDD-4A07-80A5-276D5B9DDC38}" destId="{B4BD84B8-97B3-4E6B-9B39-604D433E3426}" srcOrd="14" destOrd="0" presId="urn:microsoft.com/office/officeart/2005/8/layout/cycle6"/>
    <dgm:cxn modelId="{56A4124B-9CA2-4858-AB7D-1506AEC9FF4D}" type="presParOf" srcId="{115A957B-3FDD-4A07-80A5-276D5B9DDC38}" destId="{211DF8BA-CCE4-4619-90A0-7DA7526A302F}" srcOrd="15" destOrd="0" presId="urn:microsoft.com/office/officeart/2005/8/layout/cycle6"/>
    <dgm:cxn modelId="{70C6E6DB-4477-4462-B111-C92B92F2C88C}" type="presParOf" srcId="{115A957B-3FDD-4A07-80A5-276D5B9DDC38}" destId="{96E86F46-1EC4-4380-A3FA-408B1C0BCFDE}" srcOrd="16" destOrd="0" presId="urn:microsoft.com/office/officeart/2005/8/layout/cycle6"/>
    <dgm:cxn modelId="{DF80613D-1F8A-44F7-B007-D9267DD467DC}" type="presParOf" srcId="{115A957B-3FDD-4A07-80A5-276D5B9DDC38}" destId="{0FCFDC5B-EB42-41AA-9B17-A854A26F03D9}" srcOrd="17"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958FBE-F2FE-4005-A55C-8B2DC00A9C56}">
      <dsp:nvSpPr>
        <dsp:cNvPr id="0" name=""/>
        <dsp:cNvSpPr/>
      </dsp:nvSpPr>
      <dsp:spPr>
        <a:xfrm>
          <a:off x="4863118" y="2604"/>
          <a:ext cx="1467543" cy="953903"/>
        </a:xfrm>
        <a:prstGeom prst="roundRect">
          <a:avLst/>
        </a:prstGeom>
        <a:gradFill rotWithShape="0">
          <a:gsLst>
            <a:gs pos="0">
              <a:schemeClr val="accent1">
                <a:shade val="50000"/>
                <a:hueOff val="0"/>
                <a:satOff val="0"/>
                <a:lumOff val="0"/>
                <a:alphaOff val="0"/>
                <a:satMod val="103000"/>
                <a:lumMod val="102000"/>
                <a:tint val="94000"/>
              </a:schemeClr>
            </a:gs>
            <a:gs pos="50000">
              <a:schemeClr val="accent1">
                <a:shade val="50000"/>
                <a:hueOff val="0"/>
                <a:satOff val="0"/>
                <a:lumOff val="0"/>
                <a:alphaOff val="0"/>
                <a:satMod val="110000"/>
                <a:lumMod val="100000"/>
                <a:shade val="100000"/>
              </a:schemeClr>
            </a:gs>
            <a:gs pos="100000">
              <a:schemeClr val="accent1">
                <a:shade val="50000"/>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ar-KW" sz="1400" b="1" kern="1200" dirty="0">
              <a:solidFill>
                <a:schemeClr val="bg1"/>
              </a:solidFill>
            </a:rPr>
            <a:t>تأهيل عدد 17 موظف لدورة  مدونة السلوك الوظيفي </a:t>
          </a:r>
          <a:endParaRPr lang="en-GB" sz="1400" b="1" kern="1200" dirty="0">
            <a:solidFill>
              <a:schemeClr val="bg1"/>
            </a:solidFill>
          </a:endParaRPr>
        </a:p>
      </dsp:txBody>
      <dsp:txXfrm>
        <a:off x="4909684" y="49170"/>
        <a:ext cx="1374411" cy="860771"/>
      </dsp:txXfrm>
    </dsp:sp>
    <dsp:sp modelId="{61856D4B-C619-40C9-9760-176073C83C76}">
      <dsp:nvSpPr>
        <dsp:cNvPr id="0" name=""/>
        <dsp:cNvSpPr/>
      </dsp:nvSpPr>
      <dsp:spPr>
        <a:xfrm>
          <a:off x="3350391" y="479556"/>
          <a:ext cx="4492997" cy="4492997"/>
        </a:xfrm>
        <a:custGeom>
          <a:avLst/>
          <a:gdLst/>
          <a:ahLst/>
          <a:cxnLst/>
          <a:rect l="0" t="0" r="0" b="0"/>
          <a:pathLst>
            <a:path>
              <a:moveTo>
                <a:pt x="2989639" y="126475"/>
              </a:moveTo>
              <a:arcTo wR="2246498" hR="2246498" stAng="17359040" swAng="1500393"/>
            </a:path>
          </a:pathLst>
        </a:custGeom>
        <a:noFill/>
        <a:ln w="12700" cap="flat" cmpd="sng" algn="ctr">
          <a:solidFill>
            <a:schemeClr val="accent1">
              <a:shade val="9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A09E9A6-77C8-4389-840C-4EE0A005EE4B}">
      <dsp:nvSpPr>
        <dsp:cNvPr id="0" name=""/>
        <dsp:cNvSpPr/>
      </dsp:nvSpPr>
      <dsp:spPr>
        <a:xfrm>
          <a:off x="6808642" y="1125853"/>
          <a:ext cx="1467543" cy="953903"/>
        </a:xfrm>
        <a:prstGeom prst="roundRect">
          <a:avLst/>
        </a:prstGeom>
        <a:gradFill rotWithShape="0">
          <a:gsLst>
            <a:gs pos="0">
              <a:schemeClr val="accent1">
                <a:shade val="50000"/>
                <a:hueOff val="196550"/>
                <a:satOff val="-20659"/>
                <a:lumOff val="17827"/>
                <a:alphaOff val="0"/>
                <a:satMod val="103000"/>
                <a:lumMod val="102000"/>
                <a:tint val="94000"/>
              </a:schemeClr>
            </a:gs>
            <a:gs pos="50000">
              <a:schemeClr val="accent1">
                <a:shade val="50000"/>
                <a:hueOff val="196550"/>
                <a:satOff val="-20659"/>
                <a:lumOff val="17827"/>
                <a:alphaOff val="0"/>
                <a:satMod val="110000"/>
                <a:lumMod val="100000"/>
                <a:shade val="100000"/>
              </a:schemeClr>
            </a:gs>
            <a:gs pos="100000">
              <a:schemeClr val="accent1">
                <a:shade val="50000"/>
                <a:hueOff val="196550"/>
                <a:satOff val="-20659"/>
                <a:lumOff val="1782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KW" sz="1700" kern="1200" dirty="0">
              <a:solidFill>
                <a:schemeClr val="bg1"/>
              </a:solidFill>
              <a:latin typeface="Calibri" panose="020F0502020204030204"/>
              <a:ea typeface="+mn-ea"/>
              <a:cs typeface="Arial" panose="020B0604020202020204" pitchFamily="34" charset="0"/>
            </a:rPr>
            <a:t>تأهيل عدد 43موظف لدروة الحوكمة </a:t>
          </a:r>
          <a:endParaRPr lang="en-US" sz="1700" kern="1200" dirty="0">
            <a:solidFill>
              <a:schemeClr val="bg1"/>
            </a:solidFill>
            <a:latin typeface="Calibri" panose="020F0502020204030204"/>
            <a:ea typeface="+mn-ea"/>
            <a:cs typeface="+mn-cs"/>
          </a:endParaRPr>
        </a:p>
      </dsp:txBody>
      <dsp:txXfrm>
        <a:off x="6855208" y="1172419"/>
        <a:ext cx="1374411" cy="860771"/>
      </dsp:txXfrm>
    </dsp:sp>
    <dsp:sp modelId="{705D841F-E0B2-43ED-AB91-9BF0439E70AF}">
      <dsp:nvSpPr>
        <dsp:cNvPr id="0" name=""/>
        <dsp:cNvSpPr/>
      </dsp:nvSpPr>
      <dsp:spPr>
        <a:xfrm>
          <a:off x="3350391" y="479556"/>
          <a:ext cx="4492997" cy="4492997"/>
        </a:xfrm>
        <a:custGeom>
          <a:avLst/>
          <a:gdLst/>
          <a:ahLst/>
          <a:cxnLst/>
          <a:rect l="0" t="0" r="0" b="0"/>
          <a:pathLst>
            <a:path>
              <a:moveTo>
                <a:pt x="4401705" y="1612591"/>
              </a:moveTo>
              <a:arcTo wR="2246498" hR="2246498" stAng="20616594" swAng="1966812"/>
            </a:path>
          </a:pathLst>
        </a:custGeom>
        <a:noFill/>
        <a:ln w="12700" cap="flat" cmpd="sng" algn="ctr">
          <a:solidFill>
            <a:schemeClr val="accent1">
              <a:shade val="90000"/>
              <a:hueOff val="199761"/>
              <a:satOff val="-19400"/>
              <a:lumOff val="1634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E871217-DD2C-481D-ABE5-002CA783825D}">
      <dsp:nvSpPr>
        <dsp:cNvPr id="0" name=""/>
        <dsp:cNvSpPr/>
      </dsp:nvSpPr>
      <dsp:spPr>
        <a:xfrm>
          <a:off x="6808642" y="3372352"/>
          <a:ext cx="1467543" cy="953903"/>
        </a:xfrm>
        <a:prstGeom prst="roundRect">
          <a:avLst/>
        </a:prstGeom>
        <a:gradFill rotWithShape="0">
          <a:gsLst>
            <a:gs pos="0">
              <a:schemeClr val="accent1">
                <a:shade val="50000"/>
                <a:hueOff val="393099"/>
                <a:satOff val="-41319"/>
                <a:lumOff val="35655"/>
                <a:alphaOff val="0"/>
                <a:satMod val="103000"/>
                <a:lumMod val="102000"/>
                <a:tint val="94000"/>
              </a:schemeClr>
            </a:gs>
            <a:gs pos="50000">
              <a:schemeClr val="accent1">
                <a:shade val="50000"/>
                <a:hueOff val="393099"/>
                <a:satOff val="-41319"/>
                <a:lumOff val="35655"/>
                <a:alphaOff val="0"/>
                <a:satMod val="110000"/>
                <a:lumMod val="100000"/>
                <a:shade val="100000"/>
              </a:schemeClr>
            </a:gs>
            <a:gs pos="100000">
              <a:schemeClr val="accent1">
                <a:shade val="50000"/>
                <a:hueOff val="393099"/>
                <a:satOff val="-41319"/>
                <a:lumOff val="3565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KW" sz="1700" kern="1200">
              <a:solidFill>
                <a:schemeClr val="bg1"/>
              </a:solidFill>
              <a:latin typeface="Calibri" panose="020F0502020204030204"/>
              <a:ea typeface="+mn-ea"/>
              <a:cs typeface="Arial" panose="020B0604020202020204" pitchFamily="34" charset="0"/>
            </a:rPr>
            <a:t>إصدار دليل الرسوم</a:t>
          </a:r>
          <a:endParaRPr lang="en-GB" sz="1700" kern="1200" dirty="0">
            <a:solidFill>
              <a:schemeClr val="bg1"/>
            </a:solidFill>
          </a:endParaRPr>
        </a:p>
      </dsp:txBody>
      <dsp:txXfrm>
        <a:off x="6855208" y="3418918"/>
        <a:ext cx="1374411" cy="860771"/>
      </dsp:txXfrm>
    </dsp:sp>
    <dsp:sp modelId="{21412917-6D44-4CCD-85FE-D46A9AA7C9E4}">
      <dsp:nvSpPr>
        <dsp:cNvPr id="0" name=""/>
        <dsp:cNvSpPr/>
      </dsp:nvSpPr>
      <dsp:spPr>
        <a:xfrm>
          <a:off x="3350391" y="479556"/>
          <a:ext cx="4492997" cy="4492997"/>
        </a:xfrm>
        <a:custGeom>
          <a:avLst/>
          <a:gdLst/>
          <a:ahLst/>
          <a:cxnLst/>
          <a:rect l="0" t="0" r="0" b="0"/>
          <a:pathLst>
            <a:path>
              <a:moveTo>
                <a:pt x="3816157" y="3853647"/>
              </a:moveTo>
              <a:arcTo wR="2246498" hR="2246498" stAng="2740567" swAng="1500393"/>
            </a:path>
          </a:pathLst>
        </a:custGeom>
        <a:noFill/>
        <a:ln w="12700" cap="flat" cmpd="sng" algn="ctr">
          <a:solidFill>
            <a:schemeClr val="accent1">
              <a:shade val="90000"/>
              <a:hueOff val="399521"/>
              <a:satOff val="-38801"/>
              <a:lumOff val="32679"/>
              <a:alphaOff val="0"/>
            </a:schemeClr>
          </a:solidFill>
          <a:prstDash val="solid"/>
          <a:miter lim="800000"/>
        </a:ln>
        <a:effectLst/>
      </dsp:spPr>
      <dsp:style>
        <a:lnRef idx="1">
          <a:scrgbClr r="0" g="0" b="0"/>
        </a:lnRef>
        <a:fillRef idx="0">
          <a:scrgbClr r="0" g="0" b="0"/>
        </a:fillRef>
        <a:effectRef idx="0">
          <a:scrgbClr r="0" g="0" b="0"/>
        </a:effectRef>
        <a:fontRef idx="minor"/>
      </dsp:style>
    </dsp:sp>
    <dsp:sp modelId="{0BADE9A4-5301-49CE-8130-E8F6FA218C89}">
      <dsp:nvSpPr>
        <dsp:cNvPr id="0" name=""/>
        <dsp:cNvSpPr/>
      </dsp:nvSpPr>
      <dsp:spPr>
        <a:xfrm>
          <a:off x="4863118" y="4495601"/>
          <a:ext cx="1467543" cy="953903"/>
        </a:xfrm>
        <a:prstGeom prst="roundRect">
          <a:avLst/>
        </a:prstGeom>
        <a:solidFill>
          <a:schemeClr val="tx2">
            <a:lumMod val="50000"/>
            <a:lumOff val="50000"/>
          </a:schemeClr>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KW" sz="1700" kern="1200" dirty="0">
              <a:solidFill>
                <a:schemeClr val="bg1"/>
              </a:solidFill>
              <a:latin typeface="Calibri" panose="020F0502020204030204"/>
              <a:ea typeface="+mn-ea"/>
              <a:cs typeface="Arial" panose="020B0604020202020204" pitchFamily="34" charset="0"/>
            </a:rPr>
            <a:t>إصدار دليل إجراءات الخدمات المقدمة</a:t>
          </a:r>
          <a:endParaRPr lang="en-GB" sz="1700" kern="1200" dirty="0">
            <a:solidFill>
              <a:schemeClr val="bg1"/>
            </a:solidFill>
          </a:endParaRPr>
        </a:p>
      </dsp:txBody>
      <dsp:txXfrm>
        <a:off x="4909684" y="4542167"/>
        <a:ext cx="1374411" cy="860771"/>
      </dsp:txXfrm>
    </dsp:sp>
    <dsp:sp modelId="{74B5F416-9385-4FF3-A23F-6D705D1008D9}">
      <dsp:nvSpPr>
        <dsp:cNvPr id="0" name=""/>
        <dsp:cNvSpPr/>
      </dsp:nvSpPr>
      <dsp:spPr>
        <a:xfrm>
          <a:off x="3350391" y="479556"/>
          <a:ext cx="4492997" cy="4492997"/>
        </a:xfrm>
        <a:custGeom>
          <a:avLst/>
          <a:gdLst/>
          <a:ahLst/>
          <a:cxnLst/>
          <a:rect l="0" t="0" r="0" b="0"/>
          <a:pathLst>
            <a:path>
              <a:moveTo>
                <a:pt x="1503357" y="4366521"/>
              </a:moveTo>
              <a:arcTo wR="2246498" hR="2246498" stAng="6559040" swAng="1500393"/>
            </a:path>
          </a:pathLst>
        </a:custGeom>
        <a:noFill/>
        <a:ln w="12700" cap="flat" cmpd="sng" algn="ctr">
          <a:solidFill>
            <a:schemeClr val="accent1">
              <a:shade val="90000"/>
              <a:hueOff val="599282"/>
              <a:satOff val="-58201"/>
              <a:lumOff val="49019"/>
              <a:alphaOff val="0"/>
            </a:schemeClr>
          </a:solidFill>
          <a:prstDash val="solid"/>
          <a:miter lim="800000"/>
        </a:ln>
        <a:effectLst/>
      </dsp:spPr>
      <dsp:style>
        <a:lnRef idx="1">
          <a:scrgbClr r="0" g="0" b="0"/>
        </a:lnRef>
        <a:fillRef idx="0">
          <a:scrgbClr r="0" g="0" b="0"/>
        </a:fillRef>
        <a:effectRef idx="0">
          <a:scrgbClr r="0" g="0" b="0"/>
        </a:effectRef>
        <a:fontRef idx="minor"/>
      </dsp:style>
    </dsp:sp>
    <dsp:sp modelId="{18F816F4-F59A-4EA0-8CF6-BEB479F7640F}">
      <dsp:nvSpPr>
        <dsp:cNvPr id="0" name=""/>
        <dsp:cNvSpPr/>
      </dsp:nvSpPr>
      <dsp:spPr>
        <a:xfrm>
          <a:off x="2917593" y="3372352"/>
          <a:ext cx="1467543" cy="953903"/>
        </a:xfrm>
        <a:prstGeom prst="roundRect">
          <a:avLst/>
        </a:prstGeom>
        <a:gradFill rotWithShape="0">
          <a:gsLst>
            <a:gs pos="0">
              <a:schemeClr val="accent1">
                <a:shade val="50000"/>
                <a:hueOff val="393099"/>
                <a:satOff val="-41319"/>
                <a:lumOff val="35655"/>
                <a:alphaOff val="0"/>
                <a:satMod val="103000"/>
                <a:lumMod val="102000"/>
                <a:tint val="94000"/>
              </a:schemeClr>
            </a:gs>
            <a:gs pos="50000">
              <a:schemeClr val="accent1">
                <a:shade val="50000"/>
                <a:hueOff val="393099"/>
                <a:satOff val="-41319"/>
                <a:lumOff val="35655"/>
                <a:alphaOff val="0"/>
                <a:satMod val="110000"/>
                <a:lumMod val="100000"/>
                <a:shade val="100000"/>
              </a:schemeClr>
            </a:gs>
            <a:gs pos="100000">
              <a:schemeClr val="accent1">
                <a:shade val="50000"/>
                <a:hueOff val="393099"/>
                <a:satOff val="-41319"/>
                <a:lumOff val="3565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KW" sz="1700" kern="1200">
              <a:solidFill>
                <a:schemeClr val="bg1"/>
              </a:solidFill>
              <a:latin typeface="Calibri" panose="020F0502020204030204"/>
              <a:ea typeface="+mn-ea"/>
              <a:cs typeface="Arial" panose="020B0604020202020204" pitchFamily="34" charset="0"/>
            </a:rPr>
            <a:t>إصدار دليل الموظف</a:t>
          </a:r>
          <a:endParaRPr lang="en-US" sz="1700" kern="1200" dirty="0">
            <a:solidFill>
              <a:schemeClr val="bg1"/>
            </a:solidFill>
            <a:latin typeface="Calibri" panose="020F0502020204030204"/>
            <a:ea typeface="+mn-ea"/>
            <a:cs typeface="Arial" panose="020B0604020202020204" pitchFamily="34" charset="0"/>
          </a:endParaRPr>
        </a:p>
      </dsp:txBody>
      <dsp:txXfrm>
        <a:off x="2964159" y="3418918"/>
        <a:ext cx="1374411" cy="860771"/>
      </dsp:txXfrm>
    </dsp:sp>
    <dsp:sp modelId="{B4BD84B8-97B3-4E6B-9B39-604D433E3426}">
      <dsp:nvSpPr>
        <dsp:cNvPr id="0" name=""/>
        <dsp:cNvSpPr/>
      </dsp:nvSpPr>
      <dsp:spPr>
        <a:xfrm>
          <a:off x="3350391" y="479556"/>
          <a:ext cx="4492997" cy="4492997"/>
        </a:xfrm>
        <a:custGeom>
          <a:avLst/>
          <a:gdLst/>
          <a:ahLst/>
          <a:cxnLst/>
          <a:rect l="0" t="0" r="0" b="0"/>
          <a:pathLst>
            <a:path>
              <a:moveTo>
                <a:pt x="91291" y="2880405"/>
              </a:moveTo>
              <a:arcTo wR="2246498" hR="2246498" stAng="9816594" swAng="1966812"/>
            </a:path>
          </a:pathLst>
        </a:custGeom>
        <a:noFill/>
        <a:ln w="12700" cap="flat" cmpd="sng" algn="ctr">
          <a:solidFill>
            <a:schemeClr val="accent1">
              <a:shade val="90000"/>
              <a:hueOff val="399521"/>
              <a:satOff val="-38801"/>
              <a:lumOff val="32679"/>
              <a:alphaOff val="0"/>
            </a:schemeClr>
          </a:solidFill>
          <a:prstDash val="solid"/>
          <a:miter lim="800000"/>
        </a:ln>
        <a:effectLst/>
      </dsp:spPr>
      <dsp:style>
        <a:lnRef idx="1">
          <a:scrgbClr r="0" g="0" b="0"/>
        </a:lnRef>
        <a:fillRef idx="0">
          <a:scrgbClr r="0" g="0" b="0"/>
        </a:fillRef>
        <a:effectRef idx="0">
          <a:scrgbClr r="0" g="0" b="0"/>
        </a:effectRef>
        <a:fontRef idx="minor"/>
      </dsp:style>
    </dsp:sp>
    <dsp:sp modelId="{211DF8BA-CCE4-4619-90A0-7DA7526A302F}">
      <dsp:nvSpPr>
        <dsp:cNvPr id="0" name=""/>
        <dsp:cNvSpPr/>
      </dsp:nvSpPr>
      <dsp:spPr>
        <a:xfrm>
          <a:off x="2917593" y="1125853"/>
          <a:ext cx="1467543" cy="953903"/>
        </a:xfrm>
        <a:prstGeom prst="roundRect">
          <a:avLst/>
        </a:prstGeom>
        <a:gradFill rotWithShape="0">
          <a:gsLst>
            <a:gs pos="0">
              <a:schemeClr val="accent1">
                <a:shade val="50000"/>
                <a:hueOff val="196550"/>
                <a:satOff val="-20659"/>
                <a:lumOff val="17827"/>
                <a:alphaOff val="0"/>
                <a:satMod val="103000"/>
                <a:lumMod val="102000"/>
                <a:tint val="94000"/>
              </a:schemeClr>
            </a:gs>
            <a:gs pos="50000">
              <a:schemeClr val="accent1">
                <a:shade val="50000"/>
                <a:hueOff val="196550"/>
                <a:satOff val="-20659"/>
                <a:lumOff val="17827"/>
                <a:alphaOff val="0"/>
                <a:satMod val="110000"/>
                <a:lumMod val="100000"/>
                <a:shade val="100000"/>
              </a:schemeClr>
            </a:gs>
            <a:gs pos="100000">
              <a:schemeClr val="accent1">
                <a:shade val="50000"/>
                <a:hueOff val="196550"/>
                <a:satOff val="-20659"/>
                <a:lumOff val="1782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ar-KW" sz="1700" kern="1200" dirty="0">
              <a:solidFill>
                <a:schemeClr val="bg1"/>
              </a:solidFill>
              <a:latin typeface="Calibri" panose="020F0502020204030204"/>
              <a:ea typeface="+mn-ea"/>
              <a:cs typeface="Arial" panose="020B0604020202020204" pitchFamily="34" charset="0"/>
            </a:rPr>
            <a:t>إصدار دليل الأنشطة التجارية</a:t>
          </a:r>
          <a:endParaRPr lang="en-US" sz="1700" kern="1200" dirty="0">
            <a:solidFill>
              <a:schemeClr val="bg1"/>
            </a:solidFill>
            <a:latin typeface="Calibri" panose="020F0502020204030204"/>
            <a:ea typeface="+mn-ea"/>
            <a:cs typeface="+mn-cs"/>
          </a:endParaRPr>
        </a:p>
      </dsp:txBody>
      <dsp:txXfrm>
        <a:off x="2964159" y="1172419"/>
        <a:ext cx="1374411" cy="860771"/>
      </dsp:txXfrm>
    </dsp:sp>
    <dsp:sp modelId="{0FCFDC5B-EB42-41AA-9B17-A854A26F03D9}">
      <dsp:nvSpPr>
        <dsp:cNvPr id="0" name=""/>
        <dsp:cNvSpPr/>
      </dsp:nvSpPr>
      <dsp:spPr>
        <a:xfrm>
          <a:off x="3350391" y="479556"/>
          <a:ext cx="4492997" cy="4492997"/>
        </a:xfrm>
        <a:custGeom>
          <a:avLst/>
          <a:gdLst/>
          <a:ahLst/>
          <a:cxnLst/>
          <a:rect l="0" t="0" r="0" b="0"/>
          <a:pathLst>
            <a:path>
              <a:moveTo>
                <a:pt x="676839" y="639350"/>
              </a:moveTo>
              <a:arcTo wR="2246498" hR="2246498" stAng="13540567" swAng="1500393"/>
            </a:path>
          </a:pathLst>
        </a:custGeom>
        <a:noFill/>
        <a:ln w="12700" cap="flat" cmpd="sng" algn="ctr">
          <a:solidFill>
            <a:schemeClr val="accent1">
              <a:shade val="90000"/>
              <a:hueOff val="199761"/>
              <a:satOff val="-19400"/>
              <a:lumOff val="1634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D1F87F-6868-D744-824A-B6BE218445FC}"/>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dirty="0"/>
          </a:p>
        </p:txBody>
      </p:sp>
      <p:sp>
        <p:nvSpPr>
          <p:cNvPr id="3" name="Date Placeholder 2">
            <a:extLst>
              <a:ext uri="{FF2B5EF4-FFF2-40B4-BE49-F238E27FC236}">
                <a16:creationId xmlns:a16="http://schemas.microsoft.com/office/drawing/2014/main" id="{198794D9-CAB3-5DAB-6BA1-582243F7C2CB}"/>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r>
              <a:rPr lang="en-GB"/>
              <a:t>06/05/2026</a:t>
            </a:r>
            <a:endParaRPr lang="en-GB" dirty="0"/>
          </a:p>
        </p:txBody>
      </p:sp>
      <p:sp>
        <p:nvSpPr>
          <p:cNvPr id="4" name="Footer Placeholder 3">
            <a:extLst>
              <a:ext uri="{FF2B5EF4-FFF2-40B4-BE49-F238E27FC236}">
                <a16:creationId xmlns:a16="http://schemas.microsoft.com/office/drawing/2014/main" id="{1B9071EF-52ED-60DA-0BE3-FFA3BD9D1862}"/>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E9112DBE-44AE-BF07-7FD7-28F96014C07C}"/>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C4585DF-CEE9-4BD4-B3BB-2D6EFE4B3AD4}" type="slidenum">
              <a:rPr lang="en-GB" smtClean="0"/>
              <a:t>‹#›</a:t>
            </a:fld>
            <a:endParaRPr lang="en-GB" dirty="0"/>
          </a:p>
        </p:txBody>
      </p:sp>
    </p:spTree>
    <p:extLst>
      <p:ext uri="{BB962C8B-B14F-4D97-AF65-F5344CB8AC3E}">
        <p14:creationId xmlns:p14="http://schemas.microsoft.com/office/powerpoint/2010/main" val="419743365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r>
              <a:rPr lang="en-GB"/>
              <a:t>06/05/2026</a:t>
            </a:r>
            <a:endParaRPr lang="en-GB"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27E1849-326F-40BB-9320-DCA49E0ACE80}" type="slidenum">
              <a:rPr lang="en-GB" smtClean="0"/>
              <a:t>‹#›</a:t>
            </a:fld>
            <a:endParaRPr lang="en-GB" dirty="0"/>
          </a:p>
        </p:txBody>
      </p:sp>
    </p:spTree>
    <p:extLst>
      <p:ext uri="{BB962C8B-B14F-4D97-AF65-F5344CB8AC3E}">
        <p14:creationId xmlns:p14="http://schemas.microsoft.com/office/powerpoint/2010/main" val="3278832446"/>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9087B1B7-F7D6-4487-9034-A486C5D21DF5}"/>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5B74E2E7-4A9A-4A13-9C8C-D2BE131553F3}"/>
              </a:ext>
            </a:extLst>
          </p:cNvPr>
          <p:cNvSpPr>
            <a:spLocks noGrp="1"/>
          </p:cNvSpPr>
          <p:nvPr>
            <p:ph type="sldNum" sz="quarter" idx="5"/>
          </p:nvPr>
        </p:nvSpPr>
        <p:spPr/>
        <p:txBody>
          <a:bodyPr/>
          <a:lstStyle/>
          <a:p>
            <a:fld id="{827E1849-326F-40BB-9320-DCA49E0ACE80}" type="slidenum">
              <a:rPr lang="en-GB" smtClean="0"/>
              <a:t>1</a:t>
            </a:fld>
            <a:endParaRPr lang="en-GB" dirty="0"/>
          </a:p>
        </p:txBody>
      </p:sp>
    </p:spTree>
    <p:extLst>
      <p:ext uri="{BB962C8B-B14F-4D97-AF65-F5344CB8AC3E}">
        <p14:creationId xmlns:p14="http://schemas.microsoft.com/office/powerpoint/2010/main" val="9712961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16557975-7E73-4098-99DD-7A5A2AA9B735}"/>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AE27906B-360A-4448-A8FF-324B960E0682}"/>
              </a:ext>
            </a:extLst>
          </p:cNvPr>
          <p:cNvSpPr>
            <a:spLocks noGrp="1"/>
          </p:cNvSpPr>
          <p:nvPr>
            <p:ph type="sldNum" sz="quarter" idx="5"/>
          </p:nvPr>
        </p:nvSpPr>
        <p:spPr/>
        <p:txBody>
          <a:bodyPr/>
          <a:lstStyle/>
          <a:p>
            <a:fld id="{827E1849-326F-40BB-9320-DCA49E0ACE80}" type="slidenum">
              <a:rPr lang="en-GB" smtClean="0"/>
              <a:t>14</a:t>
            </a:fld>
            <a:endParaRPr lang="en-GB" dirty="0"/>
          </a:p>
        </p:txBody>
      </p:sp>
    </p:spTree>
    <p:extLst>
      <p:ext uri="{BB962C8B-B14F-4D97-AF65-F5344CB8AC3E}">
        <p14:creationId xmlns:p14="http://schemas.microsoft.com/office/powerpoint/2010/main" val="16127307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2C65695D-80C1-426F-9C34-7CABF16D0622}"/>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8331426D-12D0-465A-B55F-63F12CF97F44}"/>
              </a:ext>
            </a:extLst>
          </p:cNvPr>
          <p:cNvSpPr>
            <a:spLocks noGrp="1"/>
          </p:cNvSpPr>
          <p:nvPr>
            <p:ph type="sldNum" sz="quarter" idx="5"/>
          </p:nvPr>
        </p:nvSpPr>
        <p:spPr/>
        <p:txBody>
          <a:bodyPr/>
          <a:lstStyle/>
          <a:p>
            <a:fld id="{827E1849-326F-40BB-9320-DCA49E0ACE80}" type="slidenum">
              <a:rPr lang="en-GB" smtClean="0"/>
              <a:t>15</a:t>
            </a:fld>
            <a:endParaRPr lang="en-GB" dirty="0"/>
          </a:p>
        </p:txBody>
      </p:sp>
    </p:spTree>
    <p:extLst>
      <p:ext uri="{BB962C8B-B14F-4D97-AF65-F5344CB8AC3E}">
        <p14:creationId xmlns:p14="http://schemas.microsoft.com/office/powerpoint/2010/main" val="16423553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6E12D-23DB-D9E9-93D5-9417FBBE0A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1C6C0D-9B83-457F-36F1-717F9AF261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CDAC77-67BE-3194-3AC0-4D8C21ECC154}"/>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AC1895F1-DA40-4A0C-826A-D052715C9C6F}"/>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FA71B3CB-F77A-4DC2-8CE8-8232782A7CDA}"/>
              </a:ext>
            </a:extLst>
          </p:cNvPr>
          <p:cNvSpPr>
            <a:spLocks noGrp="1"/>
          </p:cNvSpPr>
          <p:nvPr>
            <p:ph type="sldNum" sz="quarter" idx="5"/>
          </p:nvPr>
        </p:nvSpPr>
        <p:spPr/>
        <p:txBody>
          <a:bodyPr/>
          <a:lstStyle/>
          <a:p>
            <a:fld id="{827E1849-326F-40BB-9320-DCA49E0ACE80}" type="slidenum">
              <a:rPr lang="en-GB" smtClean="0"/>
              <a:t>18</a:t>
            </a:fld>
            <a:endParaRPr lang="en-GB" dirty="0"/>
          </a:p>
        </p:txBody>
      </p:sp>
    </p:spTree>
    <p:extLst>
      <p:ext uri="{BB962C8B-B14F-4D97-AF65-F5344CB8AC3E}">
        <p14:creationId xmlns:p14="http://schemas.microsoft.com/office/powerpoint/2010/main" val="21416616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32CF8-6DCA-6A1A-1499-F9FFFCEBAA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D3A580-60B7-0CCF-49AD-E2B9BAD848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DF03BB-341A-F47A-4E01-9CC704F4574F}"/>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5AC32371-811F-4D94-98DA-CE0066300844}"/>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2C9D845F-0742-4A83-9ADB-8FB19932CCFD}"/>
              </a:ext>
            </a:extLst>
          </p:cNvPr>
          <p:cNvSpPr>
            <a:spLocks noGrp="1"/>
          </p:cNvSpPr>
          <p:nvPr>
            <p:ph type="sldNum" sz="quarter" idx="5"/>
          </p:nvPr>
        </p:nvSpPr>
        <p:spPr/>
        <p:txBody>
          <a:bodyPr/>
          <a:lstStyle/>
          <a:p>
            <a:fld id="{827E1849-326F-40BB-9320-DCA49E0ACE80}" type="slidenum">
              <a:rPr lang="en-GB" smtClean="0"/>
              <a:t>19</a:t>
            </a:fld>
            <a:endParaRPr lang="en-GB" dirty="0"/>
          </a:p>
        </p:txBody>
      </p:sp>
    </p:spTree>
    <p:extLst>
      <p:ext uri="{BB962C8B-B14F-4D97-AF65-F5344CB8AC3E}">
        <p14:creationId xmlns:p14="http://schemas.microsoft.com/office/powerpoint/2010/main" val="23011356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CC8F4-CB23-CD75-EACA-64E17DB7C6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2D3EA-F0E3-4C52-EE2C-A4EE9C6E00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CB46F-33C1-45EA-7C07-A07ED4916277}"/>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86422031-3978-41FA-933B-2BF981000669}"/>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B4E9C0AC-01D1-4A09-AA31-3B8262798A81}"/>
              </a:ext>
            </a:extLst>
          </p:cNvPr>
          <p:cNvSpPr>
            <a:spLocks noGrp="1"/>
          </p:cNvSpPr>
          <p:nvPr>
            <p:ph type="sldNum" sz="quarter" idx="5"/>
          </p:nvPr>
        </p:nvSpPr>
        <p:spPr/>
        <p:txBody>
          <a:bodyPr/>
          <a:lstStyle/>
          <a:p>
            <a:fld id="{827E1849-326F-40BB-9320-DCA49E0ACE80}" type="slidenum">
              <a:rPr lang="en-GB" smtClean="0"/>
              <a:t>20</a:t>
            </a:fld>
            <a:endParaRPr lang="en-GB" dirty="0"/>
          </a:p>
        </p:txBody>
      </p:sp>
    </p:spTree>
    <p:extLst>
      <p:ext uri="{BB962C8B-B14F-4D97-AF65-F5344CB8AC3E}">
        <p14:creationId xmlns:p14="http://schemas.microsoft.com/office/powerpoint/2010/main" val="2788238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30F8D-9D90-91CA-A3D3-FA3A249778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41A063-E20B-8337-1D7D-4012EABAA7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A33191-C057-A12A-897B-68819ABC54B4}"/>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F94FC01B-5FF5-409D-92E1-614CF9BF5D7C}"/>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79E68807-957B-43EF-842F-A32B1D241BB5}"/>
              </a:ext>
            </a:extLst>
          </p:cNvPr>
          <p:cNvSpPr>
            <a:spLocks noGrp="1"/>
          </p:cNvSpPr>
          <p:nvPr>
            <p:ph type="sldNum" sz="quarter" idx="5"/>
          </p:nvPr>
        </p:nvSpPr>
        <p:spPr/>
        <p:txBody>
          <a:bodyPr/>
          <a:lstStyle/>
          <a:p>
            <a:fld id="{827E1849-326F-40BB-9320-DCA49E0ACE80}" type="slidenum">
              <a:rPr lang="en-GB" smtClean="0"/>
              <a:t>21</a:t>
            </a:fld>
            <a:endParaRPr lang="en-GB" dirty="0"/>
          </a:p>
        </p:txBody>
      </p:sp>
    </p:spTree>
    <p:extLst>
      <p:ext uri="{BB962C8B-B14F-4D97-AF65-F5344CB8AC3E}">
        <p14:creationId xmlns:p14="http://schemas.microsoft.com/office/powerpoint/2010/main" val="16175898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97673-CF11-0BFB-7643-09EDDC7E3C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73F8AF-F818-D34D-6B26-42795E1490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3D54FE-017F-6B18-EE2A-FEEB52B4073A}"/>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1AA537D9-FA9E-4E44-8A54-ECFC43963A86}"/>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4C453CAE-CD9D-4825-AF4A-DF24AD83A23A}"/>
              </a:ext>
            </a:extLst>
          </p:cNvPr>
          <p:cNvSpPr>
            <a:spLocks noGrp="1"/>
          </p:cNvSpPr>
          <p:nvPr>
            <p:ph type="sldNum" sz="quarter" idx="5"/>
          </p:nvPr>
        </p:nvSpPr>
        <p:spPr/>
        <p:txBody>
          <a:bodyPr/>
          <a:lstStyle/>
          <a:p>
            <a:fld id="{827E1849-326F-40BB-9320-DCA49E0ACE80}" type="slidenum">
              <a:rPr lang="en-GB" smtClean="0"/>
              <a:t>22</a:t>
            </a:fld>
            <a:endParaRPr lang="en-GB" dirty="0"/>
          </a:p>
        </p:txBody>
      </p:sp>
    </p:spTree>
    <p:extLst>
      <p:ext uri="{BB962C8B-B14F-4D97-AF65-F5344CB8AC3E}">
        <p14:creationId xmlns:p14="http://schemas.microsoft.com/office/powerpoint/2010/main" val="26193950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0D867-5972-60EA-3263-2DCA09872F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4CA078-5154-4AE4-CFD9-B28038BF41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42670F-7D59-7C9D-5C4A-868A89CE6C45}"/>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E334BF2E-0D9D-45AC-BD4A-28ACBB0C26A2}"/>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936DC560-B26E-4D26-AD62-7A2360737E19}"/>
              </a:ext>
            </a:extLst>
          </p:cNvPr>
          <p:cNvSpPr>
            <a:spLocks noGrp="1"/>
          </p:cNvSpPr>
          <p:nvPr>
            <p:ph type="sldNum" sz="quarter" idx="5"/>
          </p:nvPr>
        </p:nvSpPr>
        <p:spPr/>
        <p:txBody>
          <a:bodyPr/>
          <a:lstStyle/>
          <a:p>
            <a:fld id="{827E1849-326F-40BB-9320-DCA49E0ACE80}" type="slidenum">
              <a:rPr lang="en-GB" smtClean="0"/>
              <a:t>23</a:t>
            </a:fld>
            <a:endParaRPr lang="en-GB" dirty="0"/>
          </a:p>
        </p:txBody>
      </p:sp>
    </p:spTree>
    <p:extLst>
      <p:ext uri="{BB962C8B-B14F-4D97-AF65-F5344CB8AC3E}">
        <p14:creationId xmlns:p14="http://schemas.microsoft.com/office/powerpoint/2010/main" val="19800746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27444-2B96-E105-EFEE-A02BE4ED81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6A56A6-1FF6-9F06-4C5E-3D0BA2391A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DE081B-8CC5-0127-1121-4E01726EBDAF}"/>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B231D8D1-E29C-4910-B6F4-FE857725074B}"/>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C9BF0EAB-0257-4796-9BCD-06A83D6D36CE}"/>
              </a:ext>
            </a:extLst>
          </p:cNvPr>
          <p:cNvSpPr>
            <a:spLocks noGrp="1"/>
          </p:cNvSpPr>
          <p:nvPr>
            <p:ph type="sldNum" sz="quarter" idx="5"/>
          </p:nvPr>
        </p:nvSpPr>
        <p:spPr/>
        <p:txBody>
          <a:bodyPr/>
          <a:lstStyle/>
          <a:p>
            <a:fld id="{827E1849-326F-40BB-9320-DCA49E0ACE80}" type="slidenum">
              <a:rPr lang="en-GB" smtClean="0"/>
              <a:t>24</a:t>
            </a:fld>
            <a:endParaRPr lang="en-GB" dirty="0"/>
          </a:p>
        </p:txBody>
      </p:sp>
    </p:spTree>
    <p:extLst>
      <p:ext uri="{BB962C8B-B14F-4D97-AF65-F5344CB8AC3E}">
        <p14:creationId xmlns:p14="http://schemas.microsoft.com/office/powerpoint/2010/main" val="40473208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A6567-3E18-81B8-5CF0-7414B17020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FA16F9-57DD-3088-9EA9-F0561F81D9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867E27-2D51-128A-82D2-6236698E48C5}"/>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FC6E615A-1FE6-4845-8120-74023D4AB286}"/>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CB3D1919-636D-4CCA-AA0B-28B4C6AE6675}"/>
              </a:ext>
            </a:extLst>
          </p:cNvPr>
          <p:cNvSpPr>
            <a:spLocks noGrp="1"/>
          </p:cNvSpPr>
          <p:nvPr>
            <p:ph type="sldNum" sz="quarter" idx="5"/>
          </p:nvPr>
        </p:nvSpPr>
        <p:spPr/>
        <p:txBody>
          <a:bodyPr/>
          <a:lstStyle/>
          <a:p>
            <a:fld id="{827E1849-326F-40BB-9320-DCA49E0ACE80}" type="slidenum">
              <a:rPr lang="en-GB" smtClean="0"/>
              <a:t>25</a:t>
            </a:fld>
            <a:endParaRPr lang="en-GB" dirty="0"/>
          </a:p>
        </p:txBody>
      </p:sp>
    </p:spTree>
    <p:extLst>
      <p:ext uri="{BB962C8B-B14F-4D97-AF65-F5344CB8AC3E}">
        <p14:creationId xmlns:p14="http://schemas.microsoft.com/office/powerpoint/2010/main" val="3659028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937741C0-93BE-4DA7-BC56-787FC29030BB}"/>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521F5BDF-9917-4570-9209-B101E6DCE2A5}"/>
              </a:ext>
            </a:extLst>
          </p:cNvPr>
          <p:cNvSpPr>
            <a:spLocks noGrp="1"/>
          </p:cNvSpPr>
          <p:nvPr>
            <p:ph type="sldNum" sz="quarter" idx="5"/>
          </p:nvPr>
        </p:nvSpPr>
        <p:spPr/>
        <p:txBody>
          <a:bodyPr/>
          <a:lstStyle/>
          <a:p>
            <a:fld id="{827E1849-326F-40BB-9320-DCA49E0ACE80}" type="slidenum">
              <a:rPr lang="en-GB" smtClean="0"/>
              <a:t>2</a:t>
            </a:fld>
            <a:endParaRPr lang="en-GB" dirty="0"/>
          </a:p>
        </p:txBody>
      </p:sp>
    </p:spTree>
    <p:extLst>
      <p:ext uri="{BB962C8B-B14F-4D97-AF65-F5344CB8AC3E}">
        <p14:creationId xmlns:p14="http://schemas.microsoft.com/office/powerpoint/2010/main" val="5705827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2387B-8CCE-E771-3F60-2255581DA2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19A68A-C246-F37C-589A-E93BE738AF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9E596-3E3E-3AE1-4513-760696909CCD}"/>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6D487313-42CD-4D4C-9F63-B1630901FA7D}"/>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7F66394F-0455-44E7-8D0C-1A6F710ACFBC}"/>
              </a:ext>
            </a:extLst>
          </p:cNvPr>
          <p:cNvSpPr>
            <a:spLocks noGrp="1"/>
          </p:cNvSpPr>
          <p:nvPr>
            <p:ph type="sldNum" sz="quarter" idx="5"/>
          </p:nvPr>
        </p:nvSpPr>
        <p:spPr/>
        <p:txBody>
          <a:bodyPr/>
          <a:lstStyle/>
          <a:p>
            <a:fld id="{827E1849-326F-40BB-9320-DCA49E0ACE80}" type="slidenum">
              <a:rPr lang="en-GB" smtClean="0"/>
              <a:t>26</a:t>
            </a:fld>
            <a:endParaRPr lang="en-GB" dirty="0"/>
          </a:p>
        </p:txBody>
      </p:sp>
    </p:spTree>
    <p:extLst>
      <p:ext uri="{BB962C8B-B14F-4D97-AF65-F5344CB8AC3E}">
        <p14:creationId xmlns:p14="http://schemas.microsoft.com/office/powerpoint/2010/main" val="35481864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30D54-1F4F-9001-2080-8F842C3725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3CAE47-B96A-F237-CC0E-C904D23F38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9A2EED-2219-2376-8857-E8DABE578713}"/>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81638FC4-1F69-4561-AD3C-A40E4B9F79F9}"/>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A602DDB1-6041-44B3-A766-BCA200A9A778}"/>
              </a:ext>
            </a:extLst>
          </p:cNvPr>
          <p:cNvSpPr>
            <a:spLocks noGrp="1"/>
          </p:cNvSpPr>
          <p:nvPr>
            <p:ph type="sldNum" sz="quarter" idx="5"/>
          </p:nvPr>
        </p:nvSpPr>
        <p:spPr/>
        <p:txBody>
          <a:bodyPr/>
          <a:lstStyle/>
          <a:p>
            <a:fld id="{827E1849-326F-40BB-9320-DCA49E0ACE80}" type="slidenum">
              <a:rPr lang="en-GB" smtClean="0"/>
              <a:t>27</a:t>
            </a:fld>
            <a:endParaRPr lang="en-GB" dirty="0"/>
          </a:p>
        </p:txBody>
      </p:sp>
    </p:spTree>
    <p:extLst>
      <p:ext uri="{BB962C8B-B14F-4D97-AF65-F5344CB8AC3E}">
        <p14:creationId xmlns:p14="http://schemas.microsoft.com/office/powerpoint/2010/main" val="25969530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53082-0174-CD2F-8E04-E942CFB56B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5FB964-E393-AB3A-58C7-34736CAA65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7D6CE9-9668-C52B-CF7B-EEE0F9692120}"/>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95B6C518-E564-4154-94D3-143B4E124486}"/>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7D57118D-17E0-49B9-85F3-C4224352956D}"/>
              </a:ext>
            </a:extLst>
          </p:cNvPr>
          <p:cNvSpPr>
            <a:spLocks noGrp="1"/>
          </p:cNvSpPr>
          <p:nvPr>
            <p:ph type="sldNum" sz="quarter" idx="5"/>
          </p:nvPr>
        </p:nvSpPr>
        <p:spPr/>
        <p:txBody>
          <a:bodyPr/>
          <a:lstStyle/>
          <a:p>
            <a:fld id="{827E1849-326F-40BB-9320-DCA49E0ACE80}" type="slidenum">
              <a:rPr lang="en-GB" smtClean="0"/>
              <a:t>28</a:t>
            </a:fld>
            <a:endParaRPr lang="en-GB" dirty="0"/>
          </a:p>
        </p:txBody>
      </p:sp>
    </p:spTree>
    <p:extLst>
      <p:ext uri="{BB962C8B-B14F-4D97-AF65-F5344CB8AC3E}">
        <p14:creationId xmlns:p14="http://schemas.microsoft.com/office/powerpoint/2010/main" val="39420748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34D90-DD3E-66FA-3321-40A9881662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37C57-8DCD-45F4-BD09-7E4DAC0CBB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6A93D9-30DE-8AD9-77E2-82D7B6892607}"/>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22EA696F-914D-42C7-B608-E524E02A8AB7}"/>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A90CA5BD-C1F3-4057-A6D2-D5DF4637D062}"/>
              </a:ext>
            </a:extLst>
          </p:cNvPr>
          <p:cNvSpPr>
            <a:spLocks noGrp="1"/>
          </p:cNvSpPr>
          <p:nvPr>
            <p:ph type="sldNum" sz="quarter" idx="5"/>
          </p:nvPr>
        </p:nvSpPr>
        <p:spPr/>
        <p:txBody>
          <a:bodyPr/>
          <a:lstStyle/>
          <a:p>
            <a:fld id="{827E1849-326F-40BB-9320-DCA49E0ACE80}" type="slidenum">
              <a:rPr lang="en-GB" smtClean="0"/>
              <a:t>29</a:t>
            </a:fld>
            <a:endParaRPr lang="en-GB" dirty="0"/>
          </a:p>
        </p:txBody>
      </p:sp>
    </p:spTree>
    <p:extLst>
      <p:ext uri="{BB962C8B-B14F-4D97-AF65-F5344CB8AC3E}">
        <p14:creationId xmlns:p14="http://schemas.microsoft.com/office/powerpoint/2010/main" val="1067479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D58C1-9C1A-F8AC-4063-5088668A8F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E9C90A-E7F1-8741-1DE0-FF809E0149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4D8FA6-157D-4ED2-68F8-D99F89AA8FC4}"/>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196AD460-70EA-4A6A-8614-E9B4A80D3FC1}"/>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DBE52FAD-8F1C-4412-884F-8FB684E93110}"/>
              </a:ext>
            </a:extLst>
          </p:cNvPr>
          <p:cNvSpPr>
            <a:spLocks noGrp="1"/>
          </p:cNvSpPr>
          <p:nvPr>
            <p:ph type="sldNum" sz="quarter" idx="5"/>
          </p:nvPr>
        </p:nvSpPr>
        <p:spPr/>
        <p:txBody>
          <a:bodyPr/>
          <a:lstStyle/>
          <a:p>
            <a:fld id="{827E1849-326F-40BB-9320-DCA49E0ACE80}" type="slidenum">
              <a:rPr lang="en-GB" smtClean="0"/>
              <a:t>30</a:t>
            </a:fld>
            <a:endParaRPr lang="en-GB" dirty="0"/>
          </a:p>
        </p:txBody>
      </p:sp>
    </p:spTree>
    <p:extLst>
      <p:ext uri="{BB962C8B-B14F-4D97-AF65-F5344CB8AC3E}">
        <p14:creationId xmlns:p14="http://schemas.microsoft.com/office/powerpoint/2010/main" val="19174167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76561-3930-009D-C5B9-81EC215631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D66BD5-3645-C168-0EB0-CA4EE4F8AB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7695FA-4229-8DF4-2269-E3B1295A7AF5}"/>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665DCF5A-97AF-4981-A5EE-D39FE990B6BD}"/>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A3E00CE8-11BB-4778-A6F8-5FA2EA6296AB}"/>
              </a:ext>
            </a:extLst>
          </p:cNvPr>
          <p:cNvSpPr>
            <a:spLocks noGrp="1"/>
          </p:cNvSpPr>
          <p:nvPr>
            <p:ph type="sldNum" sz="quarter" idx="5"/>
          </p:nvPr>
        </p:nvSpPr>
        <p:spPr/>
        <p:txBody>
          <a:bodyPr/>
          <a:lstStyle/>
          <a:p>
            <a:fld id="{827E1849-326F-40BB-9320-DCA49E0ACE80}" type="slidenum">
              <a:rPr lang="en-GB" smtClean="0"/>
              <a:t>36</a:t>
            </a:fld>
            <a:endParaRPr lang="en-GB" dirty="0"/>
          </a:p>
        </p:txBody>
      </p:sp>
    </p:spTree>
    <p:extLst>
      <p:ext uri="{BB962C8B-B14F-4D97-AF65-F5344CB8AC3E}">
        <p14:creationId xmlns:p14="http://schemas.microsoft.com/office/powerpoint/2010/main" val="5462530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615CA-B186-607C-9A62-FC9EF03C58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C89572-4EC0-A8C0-ED0E-2756545B0A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B293B8-F508-FA6D-41D0-4FE0547B22BF}"/>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C7B27B26-E9AF-4F9E-BE86-02C3818C66EB}"/>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D3494FB6-86C0-413C-AA52-C5039E7D4FE5}"/>
              </a:ext>
            </a:extLst>
          </p:cNvPr>
          <p:cNvSpPr>
            <a:spLocks noGrp="1"/>
          </p:cNvSpPr>
          <p:nvPr>
            <p:ph type="sldNum" sz="quarter" idx="5"/>
          </p:nvPr>
        </p:nvSpPr>
        <p:spPr/>
        <p:txBody>
          <a:bodyPr/>
          <a:lstStyle/>
          <a:p>
            <a:fld id="{827E1849-326F-40BB-9320-DCA49E0ACE80}" type="slidenum">
              <a:rPr lang="en-GB" smtClean="0"/>
              <a:t>37</a:t>
            </a:fld>
            <a:endParaRPr lang="en-GB" dirty="0"/>
          </a:p>
        </p:txBody>
      </p:sp>
    </p:spTree>
    <p:extLst>
      <p:ext uri="{BB962C8B-B14F-4D97-AF65-F5344CB8AC3E}">
        <p14:creationId xmlns:p14="http://schemas.microsoft.com/office/powerpoint/2010/main" val="30543370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5F99118F-1789-46C1-8E01-C1F1BC6DC878}"/>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46B228EB-B814-44A2-A0FC-FBF124511D44}"/>
              </a:ext>
            </a:extLst>
          </p:cNvPr>
          <p:cNvSpPr>
            <a:spLocks noGrp="1"/>
          </p:cNvSpPr>
          <p:nvPr>
            <p:ph type="sldNum" sz="quarter" idx="5"/>
          </p:nvPr>
        </p:nvSpPr>
        <p:spPr/>
        <p:txBody>
          <a:bodyPr/>
          <a:lstStyle/>
          <a:p>
            <a:fld id="{827E1849-326F-40BB-9320-DCA49E0ACE80}" type="slidenum">
              <a:rPr lang="en-GB" smtClean="0"/>
              <a:t>3</a:t>
            </a:fld>
            <a:endParaRPr lang="en-GB" dirty="0"/>
          </a:p>
        </p:txBody>
      </p:sp>
    </p:spTree>
    <p:extLst>
      <p:ext uri="{BB962C8B-B14F-4D97-AF65-F5344CB8AC3E}">
        <p14:creationId xmlns:p14="http://schemas.microsoft.com/office/powerpoint/2010/main" val="592814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E14350CB-6518-40CA-AB25-94DDCB18D829}"/>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1B4B59DD-2CEE-449B-A33A-CE7A9F0317EA}"/>
              </a:ext>
            </a:extLst>
          </p:cNvPr>
          <p:cNvSpPr>
            <a:spLocks noGrp="1"/>
          </p:cNvSpPr>
          <p:nvPr>
            <p:ph type="sldNum" sz="quarter" idx="5"/>
          </p:nvPr>
        </p:nvSpPr>
        <p:spPr/>
        <p:txBody>
          <a:bodyPr/>
          <a:lstStyle/>
          <a:p>
            <a:fld id="{827E1849-326F-40BB-9320-DCA49E0ACE80}" type="slidenum">
              <a:rPr lang="en-GB" smtClean="0"/>
              <a:t>7</a:t>
            </a:fld>
            <a:endParaRPr lang="en-GB" dirty="0"/>
          </a:p>
        </p:txBody>
      </p:sp>
    </p:spTree>
    <p:extLst>
      <p:ext uri="{BB962C8B-B14F-4D97-AF65-F5344CB8AC3E}">
        <p14:creationId xmlns:p14="http://schemas.microsoft.com/office/powerpoint/2010/main" val="31764878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a:extLst>
              <a:ext uri="{FF2B5EF4-FFF2-40B4-BE49-F238E27FC236}">
                <a16:creationId xmlns:a16="http://schemas.microsoft.com/office/drawing/2014/main" id="{1257B6BB-904A-444C-9123-BB2AF25043C9}"/>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3AD22CF8-4D75-470E-9348-E95743F3F45C}"/>
              </a:ext>
            </a:extLst>
          </p:cNvPr>
          <p:cNvSpPr>
            <a:spLocks noGrp="1"/>
          </p:cNvSpPr>
          <p:nvPr>
            <p:ph type="sldNum" sz="quarter" idx="5"/>
          </p:nvPr>
        </p:nvSpPr>
        <p:spPr/>
        <p:txBody>
          <a:bodyPr/>
          <a:lstStyle/>
          <a:p>
            <a:fld id="{827E1849-326F-40BB-9320-DCA49E0ACE80}" type="slidenum">
              <a:rPr lang="en-GB" smtClean="0"/>
              <a:t>9</a:t>
            </a:fld>
            <a:endParaRPr lang="en-GB" dirty="0"/>
          </a:p>
        </p:txBody>
      </p:sp>
    </p:spTree>
    <p:extLst>
      <p:ext uri="{BB962C8B-B14F-4D97-AF65-F5344CB8AC3E}">
        <p14:creationId xmlns:p14="http://schemas.microsoft.com/office/powerpoint/2010/main" val="4134895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70EAD6-9752-FD3F-5A50-7BC8DE7BF4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11E1C5-22BF-B95B-7308-411CBB9008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E797BA-8E50-CF75-6022-CBFD2F49D7F7}"/>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7EFFC728-7B40-464B-8705-6BCD0DD21CD7}"/>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D459BAE5-F362-407F-87CF-A291E31D32B9}"/>
              </a:ext>
            </a:extLst>
          </p:cNvPr>
          <p:cNvSpPr>
            <a:spLocks noGrp="1"/>
          </p:cNvSpPr>
          <p:nvPr>
            <p:ph type="sldNum" sz="quarter" idx="5"/>
          </p:nvPr>
        </p:nvSpPr>
        <p:spPr/>
        <p:txBody>
          <a:bodyPr/>
          <a:lstStyle/>
          <a:p>
            <a:fld id="{827E1849-326F-40BB-9320-DCA49E0ACE80}" type="slidenum">
              <a:rPr lang="en-GB" smtClean="0"/>
              <a:t>10</a:t>
            </a:fld>
            <a:endParaRPr lang="en-GB" dirty="0"/>
          </a:p>
        </p:txBody>
      </p:sp>
    </p:spTree>
    <p:extLst>
      <p:ext uri="{BB962C8B-B14F-4D97-AF65-F5344CB8AC3E}">
        <p14:creationId xmlns:p14="http://schemas.microsoft.com/office/powerpoint/2010/main" val="2198258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0DC9DA-C4D0-3A4E-D7A9-BF6B0D6E80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6B479D-5ECD-E4A9-796B-569FEA5FBB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8C62E5-C943-55D3-F990-2989245739D7}"/>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1BA8CB36-3DC2-4774-AD65-7E915BCD9FE2}"/>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EB0C6E0D-C2DC-4B8A-9A1B-2CCE862B3203}"/>
              </a:ext>
            </a:extLst>
          </p:cNvPr>
          <p:cNvSpPr>
            <a:spLocks noGrp="1"/>
          </p:cNvSpPr>
          <p:nvPr>
            <p:ph type="sldNum" sz="quarter" idx="5"/>
          </p:nvPr>
        </p:nvSpPr>
        <p:spPr/>
        <p:txBody>
          <a:bodyPr/>
          <a:lstStyle/>
          <a:p>
            <a:fld id="{827E1849-326F-40BB-9320-DCA49E0ACE80}" type="slidenum">
              <a:rPr lang="en-GB" smtClean="0"/>
              <a:t>11</a:t>
            </a:fld>
            <a:endParaRPr lang="en-GB" dirty="0"/>
          </a:p>
        </p:txBody>
      </p:sp>
    </p:spTree>
    <p:extLst>
      <p:ext uri="{BB962C8B-B14F-4D97-AF65-F5344CB8AC3E}">
        <p14:creationId xmlns:p14="http://schemas.microsoft.com/office/powerpoint/2010/main" val="1294759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9C9A58-7FC2-27DC-63CE-4C1ED30A88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129344-1485-169B-7B52-9126083812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FC2785-055B-3383-2DC4-B48D209EF00E}"/>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F061D320-EC41-4184-A381-CC1AB1ECE148}"/>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916D2405-A806-4F2C-8FCD-CB35A218BF97}"/>
              </a:ext>
            </a:extLst>
          </p:cNvPr>
          <p:cNvSpPr>
            <a:spLocks noGrp="1"/>
          </p:cNvSpPr>
          <p:nvPr>
            <p:ph type="sldNum" sz="quarter" idx="5"/>
          </p:nvPr>
        </p:nvSpPr>
        <p:spPr/>
        <p:txBody>
          <a:bodyPr/>
          <a:lstStyle/>
          <a:p>
            <a:fld id="{827E1849-326F-40BB-9320-DCA49E0ACE80}" type="slidenum">
              <a:rPr lang="en-GB" smtClean="0"/>
              <a:t>12</a:t>
            </a:fld>
            <a:endParaRPr lang="en-GB" dirty="0"/>
          </a:p>
        </p:txBody>
      </p:sp>
    </p:spTree>
    <p:extLst>
      <p:ext uri="{BB962C8B-B14F-4D97-AF65-F5344CB8AC3E}">
        <p14:creationId xmlns:p14="http://schemas.microsoft.com/office/powerpoint/2010/main" val="4106060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C4107C-13D4-0078-FACF-C2707D60A6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A500F9-0E5C-9D66-1C7B-5E71B89821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D86290-458A-A50C-95E2-745D5E8D8179}"/>
              </a:ext>
            </a:extLst>
          </p:cNvPr>
          <p:cNvSpPr>
            <a:spLocks noGrp="1"/>
          </p:cNvSpPr>
          <p:nvPr>
            <p:ph type="body" idx="1"/>
          </p:nvPr>
        </p:nvSpPr>
        <p:spPr/>
        <p:txBody>
          <a:bodyPr/>
          <a:lstStyle/>
          <a:p>
            <a:endParaRPr lang="en-GB" dirty="0"/>
          </a:p>
        </p:txBody>
      </p:sp>
      <p:sp>
        <p:nvSpPr>
          <p:cNvPr id="4" name="Date Placeholder 3">
            <a:extLst>
              <a:ext uri="{FF2B5EF4-FFF2-40B4-BE49-F238E27FC236}">
                <a16:creationId xmlns:a16="http://schemas.microsoft.com/office/drawing/2014/main" id="{052575CB-5865-4782-9751-B9C118E799F6}"/>
              </a:ext>
            </a:extLst>
          </p:cNvPr>
          <p:cNvSpPr>
            <a:spLocks noGrp="1"/>
          </p:cNvSpPr>
          <p:nvPr>
            <p:ph type="dt" idx="1"/>
          </p:nvPr>
        </p:nvSpPr>
        <p:spPr/>
        <p:txBody>
          <a:bodyPr/>
          <a:lstStyle/>
          <a:p>
            <a:r>
              <a:rPr lang="en-GB"/>
              <a:t>06/05/2026</a:t>
            </a:r>
            <a:endParaRPr lang="en-GB" dirty="0"/>
          </a:p>
        </p:txBody>
      </p:sp>
      <p:sp>
        <p:nvSpPr>
          <p:cNvPr id="5" name="Slide Number Placeholder 4">
            <a:extLst>
              <a:ext uri="{FF2B5EF4-FFF2-40B4-BE49-F238E27FC236}">
                <a16:creationId xmlns:a16="http://schemas.microsoft.com/office/drawing/2014/main" id="{6EC8E8DD-3875-4C5D-8FD9-26CFFD4F3D20}"/>
              </a:ext>
            </a:extLst>
          </p:cNvPr>
          <p:cNvSpPr>
            <a:spLocks noGrp="1"/>
          </p:cNvSpPr>
          <p:nvPr>
            <p:ph type="sldNum" sz="quarter" idx="5"/>
          </p:nvPr>
        </p:nvSpPr>
        <p:spPr/>
        <p:txBody>
          <a:bodyPr/>
          <a:lstStyle/>
          <a:p>
            <a:fld id="{827E1849-326F-40BB-9320-DCA49E0ACE80}" type="slidenum">
              <a:rPr lang="en-GB" smtClean="0"/>
              <a:t>13</a:t>
            </a:fld>
            <a:endParaRPr lang="en-GB" dirty="0"/>
          </a:p>
        </p:txBody>
      </p:sp>
    </p:spTree>
    <p:extLst>
      <p:ext uri="{BB962C8B-B14F-4D97-AF65-F5344CB8AC3E}">
        <p14:creationId xmlns:p14="http://schemas.microsoft.com/office/powerpoint/2010/main" val="3176455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A4422-D469-5BD9-38AC-1C155F4ECA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8FB517E-DA2F-78BF-9332-5171C0F7855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96BC1D7-326D-091F-651E-CECF22A0308F}"/>
              </a:ext>
            </a:extLst>
          </p:cNvPr>
          <p:cNvSpPr>
            <a:spLocks noGrp="1"/>
          </p:cNvSpPr>
          <p:nvPr>
            <p:ph type="dt" sz="half" idx="10"/>
          </p:nvPr>
        </p:nvSpPr>
        <p:spPr/>
        <p:txBody>
          <a:bodyPr/>
          <a:lstStyle/>
          <a:p>
            <a:r>
              <a:rPr lang="en-US"/>
              <a:t>06/05/2026</a:t>
            </a:r>
            <a:endParaRPr lang="en-GB" dirty="0"/>
          </a:p>
        </p:txBody>
      </p:sp>
      <p:sp>
        <p:nvSpPr>
          <p:cNvPr id="5" name="Footer Placeholder 4">
            <a:extLst>
              <a:ext uri="{FF2B5EF4-FFF2-40B4-BE49-F238E27FC236}">
                <a16:creationId xmlns:a16="http://schemas.microsoft.com/office/drawing/2014/main" id="{35076983-8406-551D-526D-27608D39D68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CB38B97-177E-82BB-D41E-A46A9986CFE8}"/>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4199038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CCDE5-35C6-AC54-DF67-872A79D5770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6BBB98D-BDF0-C334-B455-A544177C6D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D4F3A1-6627-EC64-901C-25836B5807C2}"/>
              </a:ext>
            </a:extLst>
          </p:cNvPr>
          <p:cNvSpPr>
            <a:spLocks noGrp="1"/>
          </p:cNvSpPr>
          <p:nvPr>
            <p:ph type="dt" sz="half" idx="10"/>
          </p:nvPr>
        </p:nvSpPr>
        <p:spPr/>
        <p:txBody>
          <a:bodyPr/>
          <a:lstStyle/>
          <a:p>
            <a:r>
              <a:rPr lang="en-US"/>
              <a:t>06/05/2026</a:t>
            </a:r>
            <a:endParaRPr lang="en-GB" dirty="0"/>
          </a:p>
        </p:txBody>
      </p:sp>
      <p:sp>
        <p:nvSpPr>
          <p:cNvPr id="5" name="Footer Placeholder 4">
            <a:extLst>
              <a:ext uri="{FF2B5EF4-FFF2-40B4-BE49-F238E27FC236}">
                <a16:creationId xmlns:a16="http://schemas.microsoft.com/office/drawing/2014/main" id="{69D89840-BD92-B449-7F3F-329DC647FCC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56FC1F6-7BCC-268D-B232-C60B82E7DF59}"/>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1743428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DA1F8B-0AE4-7848-41ED-D0F3C87D342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568EFA-DD5F-4883-F65C-7B48C2D820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566E3E-FF3F-7795-4AAF-D281C0668AA2}"/>
              </a:ext>
            </a:extLst>
          </p:cNvPr>
          <p:cNvSpPr>
            <a:spLocks noGrp="1"/>
          </p:cNvSpPr>
          <p:nvPr>
            <p:ph type="dt" sz="half" idx="10"/>
          </p:nvPr>
        </p:nvSpPr>
        <p:spPr/>
        <p:txBody>
          <a:bodyPr/>
          <a:lstStyle/>
          <a:p>
            <a:r>
              <a:rPr lang="en-US"/>
              <a:t>06/05/2026</a:t>
            </a:r>
            <a:endParaRPr lang="en-GB" dirty="0"/>
          </a:p>
        </p:txBody>
      </p:sp>
      <p:sp>
        <p:nvSpPr>
          <p:cNvPr id="5" name="Footer Placeholder 4">
            <a:extLst>
              <a:ext uri="{FF2B5EF4-FFF2-40B4-BE49-F238E27FC236}">
                <a16:creationId xmlns:a16="http://schemas.microsoft.com/office/drawing/2014/main" id="{CDEC9EE8-E77F-8638-4904-BE325FEE50B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BA18143-8582-113F-D8FF-C136F25A6298}"/>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3477300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F9916-5583-03B1-C80D-7734FF69B99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0DCFDE-D320-C594-513C-CFEBAA32B8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A5F0E-AE95-B752-297F-5C9474235306}"/>
              </a:ext>
            </a:extLst>
          </p:cNvPr>
          <p:cNvSpPr>
            <a:spLocks noGrp="1"/>
          </p:cNvSpPr>
          <p:nvPr>
            <p:ph type="dt" sz="half" idx="10"/>
          </p:nvPr>
        </p:nvSpPr>
        <p:spPr/>
        <p:txBody>
          <a:bodyPr/>
          <a:lstStyle/>
          <a:p>
            <a:r>
              <a:rPr lang="en-US"/>
              <a:t>06/05/2026</a:t>
            </a:r>
            <a:endParaRPr lang="en-GB" dirty="0"/>
          </a:p>
        </p:txBody>
      </p:sp>
      <p:sp>
        <p:nvSpPr>
          <p:cNvPr id="5" name="Footer Placeholder 4">
            <a:extLst>
              <a:ext uri="{FF2B5EF4-FFF2-40B4-BE49-F238E27FC236}">
                <a16:creationId xmlns:a16="http://schemas.microsoft.com/office/drawing/2014/main" id="{735A5BA6-AC2C-D084-F13E-95C89D36FB7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D76CD9F-189B-7519-76C4-0EAEAA4BF137}"/>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967899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A0B28-EE71-C725-6A59-C4C3CBF556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5C1DECE-8EF9-5253-D11F-BA98470146C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E881A4-B734-6740-54D1-003358DDA771}"/>
              </a:ext>
            </a:extLst>
          </p:cNvPr>
          <p:cNvSpPr>
            <a:spLocks noGrp="1"/>
          </p:cNvSpPr>
          <p:nvPr>
            <p:ph type="dt" sz="half" idx="10"/>
          </p:nvPr>
        </p:nvSpPr>
        <p:spPr/>
        <p:txBody>
          <a:bodyPr/>
          <a:lstStyle/>
          <a:p>
            <a:r>
              <a:rPr lang="en-US"/>
              <a:t>06/05/2026</a:t>
            </a:r>
            <a:endParaRPr lang="en-GB" dirty="0"/>
          </a:p>
        </p:txBody>
      </p:sp>
      <p:sp>
        <p:nvSpPr>
          <p:cNvPr id="5" name="Footer Placeholder 4">
            <a:extLst>
              <a:ext uri="{FF2B5EF4-FFF2-40B4-BE49-F238E27FC236}">
                <a16:creationId xmlns:a16="http://schemas.microsoft.com/office/drawing/2014/main" id="{528F3CE6-77A9-1CAC-1FA0-4122B4D8473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6F90B95-EF6C-D50E-9091-03F0C990AF56}"/>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1278655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5D81E-6ABD-B24A-E44C-29B298F917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F24D3E-D57B-E82E-9F6F-C83B1CAAEA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C1E7325-04E1-A5B2-51E2-7F2643944C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69059A8-27D8-02CB-4141-60675E5761D4}"/>
              </a:ext>
            </a:extLst>
          </p:cNvPr>
          <p:cNvSpPr>
            <a:spLocks noGrp="1"/>
          </p:cNvSpPr>
          <p:nvPr>
            <p:ph type="dt" sz="half" idx="10"/>
          </p:nvPr>
        </p:nvSpPr>
        <p:spPr/>
        <p:txBody>
          <a:bodyPr/>
          <a:lstStyle/>
          <a:p>
            <a:r>
              <a:rPr lang="en-US"/>
              <a:t>06/05/2026</a:t>
            </a:r>
            <a:endParaRPr lang="en-GB" dirty="0"/>
          </a:p>
        </p:txBody>
      </p:sp>
      <p:sp>
        <p:nvSpPr>
          <p:cNvPr id="6" name="Footer Placeholder 5">
            <a:extLst>
              <a:ext uri="{FF2B5EF4-FFF2-40B4-BE49-F238E27FC236}">
                <a16:creationId xmlns:a16="http://schemas.microsoft.com/office/drawing/2014/main" id="{7218CDE8-E53F-8A76-D6DA-B0294DD0323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0430957-0B17-2BA9-35CA-5D421980508C}"/>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2889806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D9ED8-D1FA-5D03-10E9-61CC34A488A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27EAFA6-3B78-DA20-4F33-4D3075A7D1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B7B7479-FB79-D970-19CB-50743CEA20A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C3DC86E-C13A-994E-AA2E-2B1440565E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C370C8-5F23-9581-A6EC-576C105243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43FB9AE-C8FF-EE75-9887-0D5C683B4FC8}"/>
              </a:ext>
            </a:extLst>
          </p:cNvPr>
          <p:cNvSpPr>
            <a:spLocks noGrp="1"/>
          </p:cNvSpPr>
          <p:nvPr>
            <p:ph type="dt" sz="half" idx="10"/>
          </p:nvPr>
        </p:nvSpPr>
        <p:spPr/>
        <p:txBody>
          <a:bodyPr/>
          <a:lstStyle/>
          <a:p>
            <a:r>
              <a:rPr lang="en-US"/>
              <a:t>06/05/2026</a:t>
            </a:r>
            <a:endParaRPr lang="en-GB" dirty="0"/>
          </a:p>
        </p:txBody>
      </p:sp>
      <p:sp>
        <p:nvSpPr>
          <p:cNvPr id="8" name="Footer Placeholder 7">
            <a:extLst>
              <a:ext uri="{FF2B5EF4-FFF2-40B4-BE49-F238E27FC236}">
                <a16:creationId xmlns:a16="http://schemas.microsoft.com/office/drawing/2014/main" id="{2D606F92-9DFC-9B51-3154-D166E438484D}"/>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6DC59171-E6F8-C926-B04B-0BB0BB6D68CC}"/>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3591642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E75E4-1A42-2BDA-C375-91D7BF55D26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2DD1F65-3EF3-A2A7-CCF3-F83C6F77BFF1}"/>
              </a:ext>
            </a:extLst>
          </p:cNvPr>
          <p:cNvSpPr>
            <a:spLocks noGrp="1"/>
          </p:cNvSpPr>
          <p:nvPr>
            <p:ph type="dt" sz="half" idx="10"/>
          </p:nvPr>
        </p:nvSpPr>
        <p:spPr/>
        <p:txBody>
          <a:bodyPr/>
          <a:lstStyle/>
          <a:p>
            <a:r>
              <a:rPr lang="en-US"/>
              <a:t>06/05/2026</a:t>
            </a:r>
            <a:endParaRPr lang="en-GB" dirty="0"/>
          </a:p>
        </p:txBody>
      </p:sp>
      <p:sp>
        <p:nvSpPr>
          <p:cNvPr id="4" name="Footer Placeholder 3">
            <a:extLst>
              <a:ext uri="{FF2B5EF4-FFF2-40B4-BE49-F238E27FC236}">
                <a16:creationId xmlns:a16="http://schemas.microsoft.com/office/drawing/2014/main" id="{0D99BB32-7180-BA75-D553-0DE8AABCE3A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485F33F7-4B74-A91E-5572-34F8C5CFBCCA}"/>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1254728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35805E-FD47-7769-81F5-99231B1C0EE6}"/>
              </a:ext>
            </a:extLst>
          </p:cNvPr>
          <p:cNvSpPr>
            <a:spLocks noGrp="1"/>
          </p:cNvSpPr>
          <p:nvPr>
            <p:ph type="dt" sz="half" idx="10"/>
          </p:nvPr>
        </p:nvSpPr>
        <p:spPr/>
        <p:txBody>
          <a:bodyPr/>
          <a:lstStyle/>
          <a:p>
            <a:r>
              <a:rPr lang="en-US"/>
              <a:t>06/05/2026</a:t>
            </a:r>
            <a:endParaRPr lang="en-GB" dirty="0"/>
          </a:p>
        </p:txBody>
      </p:sp>
      <p:sp>
        <p:nvSpPr>
          <p:cNvPr id="3" name="Footer Placeholder 2">
            <a:extLst>
              <a:ext uri="{FF2B5EF4-FFF2-40B4-BE49-F238E27FC236}">
                <a16:creationId xmlns:a16="http://schemas.microsoft.com/office/drawing/2014/main" id="{A96CBD1C-D1E8-61EF-AE0F-A97FDEEDDD99}"/>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12CC131B-0286-9195-BEDD-727484C95BFF}"/>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747470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058AF-E6EB-E2B9-0014-5C07EB1E7C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6E61B9F-5DFA-37AD-4477-83760E8D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EF67181-D532-FE60-966F-605B6E7D3D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F623A0-95CE-1B91-144F-ADD41172B90F}"/>
              </a:ext>
            </a:extLst>
          </p:cNvPr>
          <p:cNvSpPr>
            <a:spLocks noGrp="1"/>
          </p:cNvSpPr>
          <p:nvPr>
            <p:ph type="dt" sz="half" idx="10"/>
          </p:nvPr>
        </p:nvSpPr>
        <p:spPr/>
        <p:txBody>
          <a:bodyPr/>
          <a:lstStyle/>
          <a:p>
            <a:r>
              <a:rPr lang="en-US"/>
              <a:t>06/05/2026</a:t>
            </a:r>
            <a:endParaRPr lang="en-GB" dirty="0"/>
          </a:p>
        </p:txBody>
      </p:sp>
      <p:sp>
        <p:nvSpPr>
          <p:cNvPr id="6" name="Footer Placeholder 5">
            <a:extLst>
              <a:ext uri="{FF2B5EF4-FFF2-40B4-BE49-F238E27FC236}">
                <a16:creationId xmlns:a16="http://schemas.microsoft.com/office/drawing/2014/main" id="{B9DC2949-5A9D-B73E-2B23-75A9F6EBFE8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EC84085-352E-4A96-41D4-026D0BB69463}"/>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2499095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7BF1C-C670-5D04-D704-A4CA53A08C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10625A2-DE85-8455-CFEA-43A6308C2A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68B3B3EA-690C-82CD-029F-8FE65D4D85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15523D-5CB0-66D9-A762-AE08C2F532F2}"/>
              </a:ext>
            </a:extLst>
          </p:cNvPr>
          <p:cNvSpPr>
            <a:spLocks noGrp="1"/>
          </p:cNvSpPr>
          <p:nvPr>
            <p:ph type="dt" sz="half" idx="10"/>
          </p:nvPr>
        </p:nvSpPr>
        <p:spPr/>
        <p:txBody>
          <a:bodyPr/>
          <a:lstStyle/>
          <a:p>
            <a:r>
              <a:rPr lang="en-US"/>
              <a:t>06/05/2026</a:t>
            </a:r>
            <a:endParaRPr lang="en-GB" dirty="0"/>
          </a:p>
        </p:txBody>
      </p:sp>
      <p:sp>
        <p:nvSpPr>
          <p:cNvPr id="6" name="Footer Placeholder 5">
            <a:extLst>
              <a:ext uri="{FF2B5EF4-FFF2-40B4-BE49-F238E27FC236}">
                <a16:creationId xmlns:a16="http://schemas.microsoft.com/office/drawing/2014/main" id="{D6032C91-9492-F6EB-973A-65DBE5CEE81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3189FF0-A80E-521A-6FF6-7B1CC4F04864}"/>
              </a:ext>
            </a:extLst>
          </p:cNvPr>
          <p:cNvSpPr>
            <a:spLocks noGrp="1"/>
          </p:cNvSpPr>
          <p:nvPr>
            <p:ph type="sldNum" sz="quarter" idx="12"/>
          </p:nvPr>
        </p:nvSpPr>
        <p:spPr/>
        <p:txBody>
          <a:bodyPr/>
          <a:lstStyle/>
          <a:p>
            <a:fld id="{D7DEAEBE-8355-498E-ABC7-7602232D4ED4}" type="slidenum">
              <a:rPr lang="en-GB" smtClean="0"/>
              <a:t>‹#›</a:t>
            </a:fld>
            <a:endParaRPr lang="en-GB" dirty="0"/>
          </a:p>
        </p:txBody>
      </p:sp>
    </p:spTree>
    <p:extLst>
      <p:ext uri="{BB962C8B-B14F-4D97-AF65-F5344CB8AC3E}">
        <p14:creationId xmlns:p14="http://schemas.microsoft.com/office/powerpoint/2010/main" val="3603010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B6BA32-46E2-1B9D-AE26-0BD7FB2EF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D6CAF04-E621-1C09-7C38-6AC7DA27A3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475D01-1209-175C-A005-8E05BF85B6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06/05/2026</a:t>
            </a:r>
            <a:endParaRPr lang="en-GB" dirty="0"/>
          </a:p>
        </p:txBody>
      </p:sp>
      <p:sp>
        <p:nvSpPr>
          <p:cNvPr id="5" name="Footer Placeholder 4">
            <a:extLst>
              <a:ext uri="{FF2B5EF4-FFF2-40B4-BE49-F238E27FC236}">
                <a16:creationId xmlns:a16="http://schemas.microsoft.com/office/drawing/2014/main" id="{0255FB2B-9BAA-B84A-B963-4E7BF7F24E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dirty="0"/>
          </a:p>
        </p:txBody>
      </p:sp>
      <p:sp>
        <p:nvSpPr>
          <p:cNvPr id="6" name="Slide Number Placeholder 5">
            <a:extLst>
              <a:ext uri="{FF2B5EF4-FFF2-40B4-BE49-F238E27FC236}">
                <a16:creationId xmlns:a16="http://schemas.microsoft.com/office/drawing/2014/main" id="{703FF468-3A7A-49E9-A361-9C154B5241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7DEAEBE-8355-498E-ABC7-7602232D4ED4}" type="slidenum">
              <a:rPr lang="en-GB" smtClean="0"/>
              <a:t>‹#›</a:t>
            </a:fld>
            <a:endParaRPr lang="en-GB" dirty="0"/>
          </a:p>
        </p:txBody>
      </p:sp>
    </p:spTree>
    <p:extLst>
      <p:ext uri="{BB962C8B-B14F-4D97-AF65-F5344CB8AC3E}">
        <p14:creationId xmlns:p14="http://schemas.microsoft.com/office/powerpoint/2010/main" val="3698141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F2CE6-57EE-E434-1038-2407E1CCCA26}"/>
              </a:ext>
            </a:extLst>
          </p:cNvPr>
          <p:cNvSpPr>
            <a:spLocks noGrp="1"/>
          </p:cNvSpPr>
          <p:nvPr>
            <p:ph type="ctrTitle"/>
          </p:nvPr>
        </p:nvSpPr>
        <p:spPr>
          <a:xfrm>
            <a:off x="1468940" y="1984372"/>
            <a:ext cx="7814552" cy="2889256"/>
          </a:xfrm>
          <a:noFill/>
        </p:spPr>
        <p:txBody>
          <a:bodyPr anchor="ctr" anchorCtr="0">
            <a:normAutofit fontScale="90000"/>
            <a:scene3d>
              <a:camera prst="orthographicFront"/>
              <a:lightRig rig="soft" dir="t">
                <a:rot lat="0" lon="0" rev="15600000"/>
              </a:lightRig>
            </a:scene3d>
            <a:sp3d extrusionH="57150" prstMaterial="softEdge">
              <a:bevelT w="25400" h="38100"/>
            </a:sp3d>
          </a:bodyPr>
          <a:lstStyle/>
          <a:p>
            <a:pPr>
              <a:lnSpc>
                <a:spcPct val="150000"/>
              </a:lnSpc>
            </a:pPr>
            <a:r>
              <a:rPr lang="ar-SA" sz="66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تقرير تنفيذ </a:t>
            </a:r>
            <a:r>
              <a:rPr lang="ar-KW" sz="66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الحوكمة المؤسسية</a:t>
            </a:r>
            <a:br>
              <a:rPr lang="ar-SA" sz="66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br>
            <a:r>
              <a:rPr lang="ar-SA" sz="44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في وزارة التجارة والصناعة</a:t>
            </a:r>
            <a:br>
              <a:rPr lang="en-US" sz="44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br>
            <a:r>
              <a:rPr lang="ar-KW" sz="44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2025</a:t>
            </a:r>
            <a:endParaRPr lang="en-GB" sz="66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6" name="Title 1">
            <a:extLst>
              <a:ext uri="{FF2B5EF4-FFF2-40B4-BE49-F238E27FC236}">
                <a16:creationId xmlns:a16="http://schemas.microsoft.com/office/drawing/2014/main" id="{FF3D3C2C-FAA2-DA5F-04C6-0B6148BCA212}"/>
              </a:ext>
            </a:extLst>
          </p:cNvPr>
          <p:cNvSpPr txBox="1">
            <a:spLocks/>
          </p:cNvSpPr>
          <p:nvPr/>
        </p:nvSpPr>
        <p:spPr>
          <a:xfrm>
            <a:off x="195072" y="5197074"/>
            <a:ext cx="3243072" cy="1341838"/>
          </a:xfrm>
          <a:prstGeom prst="rect">
            <a:avLst/>
          </a:prstGeom>
          <a:noFill/>
        </p:spPr>
        <p:txBody>
          <a:bodyPr vert="horz" lIns="91440" tIns="45720" rIns="91440" bIns="45720" rtlCol="0" anchor="ctr" anchorCtr="0">
            <a:normAutofit fontScale="25000" lnSpcReduction="20000"/>
            <a:scene3d>
              <a:camera prst="orthographicFront"/>
              <a:lightRig rig="soft" dir="t">
                <a:rot lat="0" lon="0" rev="15600000"/>
              </a:lightRig>
            </a:scene3d>
            <a:sp3d extrusionH="57150" prstMaterial="softEdge">
              <a:bevelT w="25400" h="38100"/>
            </a:sp3d>
          </a:bodyPr>
          <a:lstStyle>
            <a:lvl1pPr algn="ctr">
              <a:lnSpc>
                <a:spcPct val="150000"/>
              </a:lnSpc>
              <a:spcBef>
                <a:spcPct val="0"/>
              </a:spcBef>
              <a:buNone/>
              <a:defRPr sz="6600" b="1">
                <a:ln/>
                <a:solidFill>
                  <a:srgbClr val="0070C0"/>
                </a:solidFill>
                <a:latin typeface="Dubai" panose="020B0503030403030204" pitchFamily="34" charset="-78"/>
                <a:ea typeface="+mj-ea"/>
              </a:defRPr>
            </a:lvl1pPr>
          </a:lstStyle>
          <a:p>
            <a:r>
              <a:rPr lang="ar-SA" dirty="0">
                <a:effectLst>
                  <a:outerShdw blurRad="50800" dist="38100" dir="5400000" algn="t" rotWithShape="0">
                    <a:prstClr val="black">
                      <a:alpha val="40000"/>
                    </a:prstClr>
                  </a:outerShdw>
                </a:effectLst>
              </a:rPr>
              <a:t>إعداد</a:t>
            </a:r>
          </a:p>
          <a:p>
            <a:endParaRPr lang="ar-SA" sz="1600" dirty="0">
              <a:effectLst>
                <a:outerShdw blurRad="50800" dist="38100" dir="5400000" algn="t" rotWithShape="0">
                  <a:prstClr val="black">
                    <a:alpha val="40000"/>
                  </a:prstClr>
                </a:outerShdw>
              </a:effectLst>
            </a:endParaRPr>
          </a:p>
          <a:p>
            <a:r>
              <a:rPr lang="ar-SA" dirty="0">
                <a:effectLst>
                  <a:outerShdw blurRad="50800" dist="38100" dir="5400000" algn="t" rotWithShape="0">
                    <a:prstClr val="black">
                      <a:alpha val="40000"/>
                    </a:prstClr>
                  </a:outerShdw>
                </a:effectLst>
              </a:rPr>
              <a:t>إدارة التخطيط </a:t>
            </a:r>
            <a:r>
              <a:rPr lang="ar-KW" dirty="0">
                <a:effectLst>
                  <a:outerShdw blurRad="50800" dist="38100" dir="5400000" algn="t" rotWithShape="0">
                    <a:prstClr val="black">
                      <a:alpha val="40000"/>
                    </a:prstClr>
                  </a:outerShdw>
                </a:effectLst>
              </a:rPr>
              <a:t> الإستراتيجي </a:t>
            </a:r>
            <a:r>
              <a:rPr lang="ar-SA" dirty="0">
                <a:effectLst>
                  <a:outerShdw blurRad="50800" dist="38100" dir="5400000" algn="t" rotWithShape="0">
                    <a:prstClr val="black">
                      <a:alpha val="40000"/>
                    </a:prstClr>
                  </a:outerShdw>
                </a:effectLst>
              </a:rPr>
              <a:t>والبحوث</a:t>
            </a:r>
            <a:r>
              <a:rPr lang="en-GB" dirty="0">
                <a:effectLst>
                  <a:outerShdw blurRad="50800" dist="38100" dir="5400000" algn="t" rotWithShape="0">
                    <a:prstClr val="black">
                      <a:alpha val="40000"/>
                    </a:prstClr>
                  </a:outerShdw>
                </a:effectLst>
              </a:rPr>
              <a:t> </a:t>
            </a:r>
          </a:p>
        </p:txBody>
      </p:sp>
      <p:pic>
        <p:nvPicPr>
          <p:cNvPr id="14" name="Picture 13" descr="A logo of a ship and waves&#10;&#10;Description automatically generated">
            <a:extLst>
              <a:ext uri="{FF2B5EF4-FFF2-40B4-BE49-F238E27FC236}">
                <a16:creationId xmlns:a16="http://schemas.microsoft.com/office/drawing/2014/main" id="{63009FC6-998E-7B8D-CF70-90E079234D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2200" y="186517"/>
            <a:ext cx="1455702" cy="1493028"/>
          </a:xfrm>
          <a:prstGeom prst="rect">
            <a:avLst/>
          </a:prstGeom>
          <a:effectLst>
            <a:outerShdw blurRad="50800" dist="38100" dir="5400000" algn="t" rotWithShape="0">
              <a:prstClr val="black">
                <a:alpha val="40000"/>
              </a:prstClr>
            </a:outerShdw>
          </a:effectLst>
        </p:spPr>
      </p:pic>
      <p:sp>
        <p:nvSpPr>
          <p:cNvPr id="16" name="Title 1">
            <a:extLst>
              <a:ext uri="{FF2B5EF4-FFF2-40B4-BE49-F238E27FC236}">
                <a16:creationId xmlns:a16="http://schemas.microsoft.com/office/drawing/2014/main" id="{4F307653-AE67-B2E3-197B-8FF8AC5A3D2A}"/>
              </a:ext>
            </a:extLst>
          </p:cNvPr>
          <p:cNvSpPr txBox="1">
            <a:spLocks/>
          </p:cNvSpPr>
          <p:nvPr/>
        </p:nvSpPr>
        <p:spPr>
          <a:xfrm>
            <a:off x="9373302" y="1679545"/>
            <a:ext cx="2673497" cy="577625"/>
          </a:xfrm>
          <a:prstGeom prst="rect">
            <a:avLst/>
          </a:prstGeom>
        </p:spPr>
        <p:txBody>
          <a:bodyPr vert="horz" lIns="91440" tIns="45720" rIns="91440" bIns="45720" rtlCol="0" anchor="ctr" anchorCtr="0">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ar-SA" sz="2400" b="1" dirty="0">
                <a:effectLst>
                  <a:outerShdw blurRad="50800" dist="38100" dir="5400000" algn="t" rotWithShape="0">
                    <a:prstClr val="black">
                      <a:alpha val="40000"/>
                    </a:prstClr>
                  </a:outerShdw>
                </a:effectLst>
                <a:latin typeface="Dubai" panose="020B0503030403030204" pitchFamily="34" charset="-78"/>
                <a:cs typeface="+mn-cs"/>
              </a:rPr>
              <a:t>وزارة التجارة والصناعة </a:t>
            </a:r>
          </a:p>
          <a:p>
            <a:r>
              <a:rPr lang="en-GB" sz="1300" b="1" i="0" dirty="0">
                <a:effectLst>
                  <a:outerShdw blurRad="50800" dist="38100" dir="5400000" algn="t" rotWithShape="0">
                    <a:prstClr val="black">
                      <a:alpha val="40000"/>
                    </a:prstClr>
                  </a:outerShdw>
                </a:effectLst>
                <a:latin typeface="DroidArabicKufiRegular"/>
                <a:cs typeface="+mn-cs"/>
              </a:rPr>
              <a:t>Ministry of Commerce and Industry</a:t>
            </a:r>
            <a:endParaRPr lang="ar-SA" sz="1300" b="1" dirty="0">
              <a:effectLst>
                <a:outerShdw blurRad="50800" dist="38100" dir="5400000" algn="t" rotWithShape="0">
                  <a:prstClr val="black">
                    <a:alpha val="40000"/>
                  </a:prstClr>
                </a:outerShdw>
              </a:effectLst>
              <a:latin typeface="Dubai" panose="020B0503030403030204" pitchFamily="34" charset="-78"/>
              <a:cs typeface="+mn-cs"/>
            </a:endParaRPr>
          </a:p>
        </p:txBody>
      </p:sp>
      <p:sp>
        <p:nvSpPr>
          <p:cNvPr id="7" name="Date Placeholder 6">
            <a:extLst>
              <a:ext uri="{FF2B5EF4-FFF2-40B4-BE49-F238E27FC236}">
                <a16:creationId xmlns:a16="http://schemas.microsoft.com/office/drawing/2014/main" id="{58129CC6-AF04-4FC0-AD1F-FEFAB894CFC0}"/>
              </a:ext>
            </a:extLst>
          </p:cNvPr>
          <p:cNvSpPr>
            <a:spLocks noGrp="1"/>
          </p:cNvSpPr>
          <p:nvPr>
            <p:ph type="dt" sz="half" idx="10"/>
          </p:nvPr>
        </p:nvSpPr>
        <p:spPr/>
        <p:txBody>
          <a:bodyPr/>
          <a:lstStyle/>
          <a:p>
            <a:r>
              <a:rPr lang="en-US"/>
              <a:t>06/05/2026</a:t>
            </a:r>
            <a:endParaRPr lang="en-GB" dirty="0"/>
          </a:p>
        </p:txBody>
      </p:sp>
      <p:sp>
        <p:nvSpPr>
          <p:cNvPr id="8" name="Slide Number Placeholder 7">
            <a:extLst>
              <a:ext uri="{FF2B5EF4-FFF2-40B4-BE49-F238E27FC236}">
                <a16:creationId xmlns:a16="http://schemas.microsoft.com/office/drawing/2014/main" id="{30D245C9-790C-494B-A74D-DCA2854F1F35}"/>
              </a:ext>
            </a:extLst>
          </p:cNvPr>
          <p:cNvSpPr>
            <a:spLocks noGrp="1"/>
          </p:cNvSpPr>
          <p:nvPr>
            <p:ph type="sldNum" sz="quarter" idx="12"/>
          </p:nvPr>
        </p:nvSpPr>
        <p:spPr/>
        <p:txBody>
          <a:bodyPr/>
          <a:lstStyle/>
          <a:p>
            <a:fld id="{D7DEAEBE-8355-498E-ABC7-7602232D4ED4}" type="slidenum">
              <a:rPr lang="en-GB" smtClean="0"/>
              <a:t>1</a:t>
            </a:fld>
            <a:endParaRPr lang="en-GB" dirty="0"/>
          </a:p>
        </p:txBody>
      </p:sp>
    </p:spTree>
    <p:extLst>
      <p:ext uri="{BB962C8B-B14F-4D97-AF65-F5344CB8AC3E}">
        <p14:creationId xmlns:p14="http://schemas.microsoft.com/office/powerpoint/2010/main" val="3463515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9E429-8707-D4D3-9CDF-C4AFFCAD84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EA6C7-5BA3-A4C5-0B4B-49C44EE25620}"/>
              </a:ext>
            </a:extLst>
          </p:cNvPr>
          <p:cNvSpPr>
            <a:spLocks noGrp="1"/>
          </p:cNvSpPr>
          <p:nvPr>
            <p:ph type="title"/>
          </p:nvPr>
        </p:nvSpPr>
        <p:spPr>
          <a:xfrm>
            <a:off x="3226947" y="192297"/>
            <a:ext cx="7020232"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التحديات التي تواجه الوزارة في تطبيق الحوكمة المؤسسية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B7D1D61F-20DE-A385-2356-B8501164E8F3}"/>
              </a:ext>
            </a:extLst>
          </p:cNvPr>
          <p:cNvSpPr>
            <a:spLocks noGrp="1"/>
          </p:cNvSpPr>
          <p:nvPr>
            <p:ph idx="1"/>
          </p:nvPr>
        </p:nvSpPr>
        <p:spPr>
          <a:xfrm>
            <a:off x="395021" y="855408"/>
            <a:ext cx="8784375" cy="5208893"/>
          </a:xfrm>
        </p:spPr>
        <p:txBody>
          <a:bodyPr>
            <a:normAutofit/>
          </a:bodyPr>
          <a:lstStyle/>
          <a:p>
            <a:pPr algn="justLow" rtl="1">
              <a:lnSpc>
                <a:spcPct val="100000"/>
              </a:lnSpc>
            </a:pPr>
            <a:r>
              <a:rPr lang="ar-SA" sz="2000" b="1" dirty="0">
                <a:solidFill>
                  <a:schemeClr val="accent2">
                    <a:lumMod val="75000"/>
                  </a:schemeClr>
                </a:solidFill>
                <a:effectLst>
                  <a:outerShdw blurRad="50800" dist="38100" dir="5400000" algn="t" rotWithShape="0">
                    <a:prstClr val="black">
                      <a:alpha val="40000"/>
                    </a:prstClr>
                  </a:outerShdw>
                </a:effectLst>
              </a:rPr>
              <a:t>المناصب القيادية والاشرافية </a:t>
            </a:r>
          </a:p>
          <a:p>
            <a:pPr marL="0" indent="0" algn="justLow" rtl="1">
              <a:lnSpc>
                <a:spcPct val="150000"/>
              </a:lnSpc>
              <a:buNone/>
            </a:pPr>
            <a:r>
              <a:rPr lang="ar-SA" sz="1800" b="1" dirty="0">
                <a:solidFill>
                  <a:schemeClr val="tx2">
                    <a:lumMod val="75000"/>
                    <a:lumOff val="25000"/>
                  </a:schemeClr>
                </a:solidFill>
                <a:effectLst>
                  <a:outerShdw blurRad="50800" dist="38100" dir="5400000" algn="t" rotWithShape="0">
                    <a:prstClr val="black">
                      <a:alpha val="40000"/>
                    </a:prstClr>
                  </a:outerShdw>
                </a:effectLst>
              </a:rPr>
              <a:t>عدم وجود قياديين ونقص الوظائف الاشرافية ، حيث تسبب ذلك إلى بطيء الدورة المستندية لبعض الخدمات والمشاريع التطويرية للوزارة.</a:t>
            </a:r>
          </a:p>
          <a:p>
            <a:pPr algn="justLow" rtl="1">
              <a:lnSpc>
                <a:spcPct val="150000"/>
              </a:lnSpc>
            </a:pPr>
            <a:r>
              <a:rPr lang="ar-SA" sz="2000" b="1" dirty="0">
                <a:solidFill>
                  <a:schemeClr val="accent2">
                    <a:lumMod val="75000"/>
                  </a:schemeClr>
                </a:solidFill>
                <a:effectLst>
                  <a:outerShdw blurRad="50800" dist="38100" dir="5400000" algn="t" rotWithShape="0">
                    <a:prstClr val="black">
                      <a:alpha val="40000"/>
                    </a:prstClr>
                  </a:outerShdw>
                </a:effectLst>
              </a:rPr>
              <a:t>الكفاءات البشرية المؤهلة والمدربة</a:t>
            </a:r>
            <a:r>
              <a:rPr lang="ar-KW" sz="2000" b="1" dirty="0">
                <a:solidFill>
                  <a:schemeClr val="accent2">
                    <a:lumMod val="75000"/>
                  </a:schemeClr>
                </a:solidFill>
                <a:effectLst>
                  <a:outerShdw blurRad="50800" dist="38100" dir="5400000" algn="t" rotWithShape="0">
                    <a:prstClr val="black">
                      <a:alpha val="40000"/>
                    </a:prstClr>
                  </a:outerShdw>
                </a:effectLst>
              </a:rPr>
              <a:t>:</a:t>
            </a:r>
          </a:p>
          <a:p>
            <a:pPr algn="justLow" rtl="1">
              <a:lnSpc>
                <a:spcPct val="150000"/>
              </a:lnSpc>
            </a:pPr>
            <a:r>
              <a:rPr lang="ar-KW" sz="2000" b="1" dirty="0">
                <a:solidFill>
                  <a:schemeClr val="tx2">
                    <a:lumMod val="75000"/>
                    <a:lumOff val="25000"/>
                  </a:schemeClr>
                </a:solidFill>
                <a:effectLst>
                  <a:outerShdw blurRad="50800" dist="38100" dir="5400000" algn="t" rotWithShape="0">
                    <a:prstClr val="black">
                      <a:alpha val="40000"/>
                    </a:prstClr>
                  </a:outerShdw>
                </a:effectLst>
              </a:rPr>
              <a:t>نقص الكفاءات والخبرات في بعض الوظائف.</a:t>
            </a:r>
            <a:endParaRPr lang="ar-SA" sz="2000" b="1" dirty="0">
              <a:solidFill>
                <a:schemeClr val="tx2">
                  <a:lumMod val="75000"/>
                  <a:lumOff val="25000"/>
                </a:schemeClr>
              </a:solidFill>
              <a:effectLst>
                <a:outerShdw blurRad="50800" dist="38100" dir="5400000" algn="t" rotWithShape="0">
                  <a:prstClr val="black">
                    <a:alpha val="40000"/>
                  </a:prstClr>
                </a:outerShdw>
              </a:effectLst>
            </a:endParaRPr>
          </a:p>
          <a:p>
            <a:pPr algn="justLow" rtl="1">
              <a:lnSpc>
                <a:spcPct val="150000"/>
              </a:lnSpc>
            </a:pPr>
            <a:r>
              <a:rPr lang="ar-SA" sz="2000" b="1" dirty="0">
                <a:solidFill>
                  <a:schemeClr val="accent2">
                    <a:lumMod val="75000"/>
                  </a:schemeClr>
                </a:solidFill>
                <a:effectLst>
                  <a:outerShdw blurRad="50800" dist="38100" dir="5400000" algn="t" rotWithShape="0">
                    <a:prstClr val="black">
                      <a:alpha val="40000"/>
                    </a:prstClr>
                  </a:outerShdw>
                </a:effectLst>
              </a:rPr>
              <a:t>الهيكل التنظيمي </a:t>
            </a:r>
            <a:r>
              <a:rPr lang="ar-KW" sz="2000" b="1" dirty="0">
                <a:solidFill>
                  <a:schemeClr val="accent2">
                    <a:lumMod val="75000"/>
                  </a:schemeClr>
                </a:solidFill>
                <a:effectLst>
                  <a:outerShdw blurRad="50800" dist="38100" dir="5400000" algn="t" rotWithShape="0">
                    <a:prstClr val="black">
                      <a:alpha val="40000"/>
                    </a:prstClr>
                  </a:outerShdw>
                </a:effectLst>
              </a:rPr>
              <a:t>:</a:t>
            </a:r>
            <a:endParaRPr lang="ar-SA" sz="2000" b="1" dirty="0">
              <a:solidFill>
                <a:schemeClr val="accent2">
                  <a:lumMod val="75000"/>
                </a:schemeClr>
              </a:solidFill>
              <a:effectLst>
                <a:outerShdw blurRad="50800" dist="38100" dir="5400000" algn="t" rotWithShape="0">
                  <a:prstClr val="black">
                    <a:alpha val="40000"/>
                  </a:prstClr>
                </a:outerShdw>
              </a:effectLst>
            </a:endParaRPr>
          </a:p>
          <a:p>
            <a:pPr marL="0" indent="0" algn="justLow" rtl="1">
              <a:lnSpc>
                <a:spcPct val="150000"/>
              </a:lnSpc>
              <a:buNone/>
            </a:pPr>
            <a:r>
              <a:rPr lang="ar-KW" sz="2000" b="1" dirty="0">
                <a:solidFill>
                  <a:srgbClr val="005696"/>
                </a:solidFill>
                <a:effectLst>
                  <a:outerShdw blurRad="50800" dist="38100" dir="5400000" algn="t" rotWithShape="0">
                    <a:prstClr val="black">
                      <a:alpha val="40000"/>
                    </a:prstClr>
                  </a:outerShdw>
                </a:effectLst>
              </a:rPr>
              <a:t>    عدم تسكين المدراء العاميين والوكلاء المساعدين</a:t>
            </a:r>
            <a:r>
              <a:rPr lang="en-US" sz="2000" b="1" dirty="0">
                <a:solidFill>
                  <a:srgbClr val="005696"/>
                </a:solidFill>
                <a:effectLst>
                  <a:outerShdw blurRad="50800" dist="38100" dir="5400000" algn="t" rotWithShape="0">
                    <a:prstClr val="black">
                      <a:alpha val="40000"/>
                    </a:prstClr>
                  </a:outerShdw>
                </a:effectLst>
              </a:rPr>
              <a:t> </a:t>
            </a:r>
            <a:r>
              <a:rPr lang="ar-KW" sz="2000" b="1" dirty="0">
                <a:solidFill>
                  <a:srgbClr val="005696"/>
                </a:solidFill>
                <a:effectLst>
                  <a:outerShdw blurRad="50800" dist="38100" dir="5400000" algn="t" rotWithShape="0">
                    <a:prstClr val="black">
                      <a:alpha val="40000"/>
                    </a:prstClr>
                  </a:outerShdw>
                </a:effectLst>
              </a:rPr>
              <a:t>في الهيكل الجديد حتى صدور هذا التقرير.</a:t>
            </a:r>
            <a:endParaRPr lang="ar-SA" sz="2000" b="1" dirty="0">
              <a:solidFill>
                <a:srgbClr val="005696"/>
              </a:solidFill>
              <a:effectLst>
                <a:outerShdw blurRad="50800" dist="38100" dir="5400000" algn="t" rotWithShape="0">
                  <a:prstClr val="black">
                    <a:alpha val="40000"/>
                  </a:prstClr>
                </a:outerShdw>
              </a:effectLst>
            </a:endParaRPr>
          </a:p>
          <a:p>
            <a:pPr algn="justLow" rtl="1">
              <a:lnSpc>
                <a:spcPct val="150000"/>
              </a:lnSpc>
            </a:pPr>
            <a:r>
              <a:rPr lang="ar-SA" sz="2000" b="1" dirty="0">
                <a:solidFill>
                  <a:schemeClr val="accent2">
                    <a:lumMod val="75000"/>
                  </a:schemeClr>
                </a:solidFill>
                <a:effectLst>
                  <a:outerShdw blurRad="50800" dist="38100" dir="5400000" algn="t" rotWithShape="0">
                    <a:prstClr val="black">
                      <a:alpha val="40000"/>
                    </a:prstClr>
                  </a:outerShdw>
                </a:effectLst>
              </a:rPr>
              <a:t>ضعف التواصل</a:t>
            </a:r>
            <a:r>
              <a:rPr lang="ar-KW" sz="2000" b="1" dirty="0">
                <a:solidFill>
                  <a:schemeClr val="accent2">
                    <a:lumMod val="75000"/>
                  </a:schemeClr>
                </a:solidFill>
                <a:effectLst>
                  <a:outerShdw blurRad="50800" dist="38100" dir="5400000" algn="t" rotWithShape="0">
                    <a:prstClr val="black">
                      <a:alpha val="40000"/>
                    </a:prstClr>
                  </a:outerShdw>
                </a:effectLst>
              </a:rPr>
              <a:t>:</a:t>
            </a:r>
          </a:p>
          <a:p>
            <a:pPr marL="0" indent="0" algn="justLow" rtl="1">
              <a:lnSpc>
                <a:spcPct val="150000"/>
              </a:lnSpc>
              <a:buNone/>
            </a:pPr>
            <a:r>
              <a:rPr lang="ar-KW" sz="2000" b="1" dirty="0">
                <a:solidFill>
                  <a:srgbClr val="005696"/>
                </a:solidFill>
                <a:effectLst>
                  <a:outerShdw blurRad="50800" dist="38100" dir="5400000" algn="t" rotWithShape="0">
                    <a:prstClr val="black">
                      <a:alpha val="40000"/>
                    </a:prstClr>
                  </a:outerShdw>
                </a:effectLst>
              </a:rPr>
              <a:t>عدم وجود تواصل  بين المدراء مجتمعين بصفة دورية لمناقشة العمل والصعوبات اول بأول.</a:t>
            </a:r>
            <a:endParaRPr lang="ar-SA" sz="2000" b="1" dirty="0">
              <a:solidFill>
                <a:srgbClr val="005696"/>
              </a:solidFill>
              <a:effectLst>
                <a:outerShdw blurRad="50800" dist="38100" dir="5400000" algn="t" rotWithShape="0">
                  <a:prstClr val="black">
                    <a:alpha val="40000"/>
                  </a:prstClr>
                </a:outerShdw>
              </a:effectLst>
            </a:endParaRPr>
          </a:p>
          <a:p>
            <a:pPr marL="0" indent="0" algn="justLow" rtl="1">
              <a:lnSpc>
                <a:spcPct val="150000"/>
              </a:lnSpc>
              <a:buNone/>
            </a:pPr>
            <a:endParaRPr lang="ar-SA" sz="2000" b="1" dirty="0">
              <a:solidFill>
                <a:srgbClr val="005696"/>
              </a:solidFill>
              <a:effectLst>
                <a:outerShdw blurRad="50800" dist="38100" dir="5400000" algn="t" rotWithShape="0">
                  <a:prstClr val="black">
                    <a:alpha val="40000"/>
                  </a:prstClr>
                </a:outerShdw>
              </a:effectLst>
            </a:endParaRPr>
          </a:p>
        </p:txBody>
      </p:sp>
      <p:sp>
        <p:nvSpPr>
          <p:cNvPr id="4" name="Date Placeholder 3">
            <a:extLst>
              <a:ext uri="{FF2B5EF4-FFF2-40B4-BE49-F238E27FC236}">
                <a16:creationId xmlns:a16="http://schemas.microsoft.com/office/drawing/2014/main" id="{52677486-ACA5-485F-92BF-D4A9AA05739E}"/>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C1B2D8EE-B96A-44F2-BBD0-226E62E51B69}"/>
              </a:ext>
            </a:extLst>
          </p:cNvPr>
          <p:cNvSpPr>
            <a:spLocks noGrp="1"/>
          </p:cNvSpPr>
          <p:nvPr>
            <p:ph type="sldNum" sz="quarter" idx="12"/>
          </p:nvPr>
        </p:nvSpPr>
        <p:spPr/>
        <p:txBody>
          <a:bodyPr/>
          <a:lstStyle/>
          <a:p>
            <a:fld id="{D7DEAEBE-8355-498E-ABC7-7602232D4ED4}" type="slidenum">
              <a:rPr lang="en-GB" smtClean="0"/>
              <a:t>10</a:t>
            </a:fld>
            <a:endParaRPr lang="en-GB" dirty="0"/>
          </a:p>
        </p:txBody>
      </p:sp>
    </p:spTree>
    <p:extLst>
      <p:ext uri="{BB962C8B-B14F-4D97-AF65-F5344CB8AC3E}">
        <p14:creationId xmlns:p14="http://schemas.microsoft.com/office/powerpoint/2010/main" val="523296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D5F83-F737-0691-E4ED-0E5B644D84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D1F362-8E55-727B-CB26-F4A3402FE520}"/>
              </a:ext>
            </a:extLst>
          </p:cNvPr>
          <p:cNvSpPr>
            <a:spLocks noGrp="1"/>
          </p:cNvSpPr>
          <p:nvPr>
            <p:ph type="title"/>
          </p:nvPr>
        </p:nvSpPr>
        <p:spPr>
          <a:xfrm>
            <a:off x="1471518" y="141342"/>
            <a:ext cx="8722566"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تطبيقات الحوكمة في وزارة التجارة في مجال التحول الرقمي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62EE1313-7590-9885-88F0-0AB2387BC926}"/>
              </a:ext>
            </a:extLst>
          </p:cNvPr>
          <p:cNvSpPr>
            <a:spLocks noGrp="1"/>
          </p:cNvSpPr>
          <p:nvPr>
            <p:ph idx="1"/>
          </p:nvPr>
        </p:nvSpPr>
        <p:spPr>
          <a:xfrm>
            <a:off x="383222" y="861306"/>
            <a:ext cx="8784375" cy="5368177"/>
          </a:xfrm>
        </p:spPr>
        <p:txBody>
          <a:bodyPr>
            <a:normAutofit/>
          </a:bodyPr>
          <a:lstStyle/>
          <a:p>
            <a:pPr algn="justLow" rtl="1">
              <a:lnSpc>
                <a:spcPct val="150000"/>
              </a:lnSpc>
            </a:pPr>
            <a:r>
              <a:rPr lang="ar-SA" sz="2000" b="1" dirty="0">
                <a:solidFill>
                  <a:srgbClr val="002060"/>
                </a:solidFill>
              </a:rPr>
              <a:t>تم ميكنة جميع الخدمات الإجراءات  بوزارة التجارة بنسبة 100% ، ويتم تحصيل كافة الرسوم من خلال موقع الوزارة (</a:t>
            </a:r>
            <a:r>
              <a:rPr lang="en-GB" sz="2000" b="1" dirty="0">
                <a:solidFill>
                  <a:srgbClr val="002060"/>
                </a:solidFill>
              </a:rPr>
              <a:t>online</a:t>
            </a:r>
            <a:r>
              <a:rPr lang="ar-SA" sz="2000" b="1" dirty="0">
                <a:solidFill>
                  <a:srgbClr val="002060"/>
                </a:solidFill>
              </a:rPr>
              <a:t>) والتي تظهر بحساب البنك التابع للوزارة.</a:t>
            </a:r>
          </a:p>
          <a:p>
            <a:pPr algn="justLow" rtl="1">
              <a:lnSpc>
                <a:spcPct val="150000"/>
              </a:lnSpc>
            </a:pPr>
            <a:r>
              <a:rPr lang="ar-SA" sz="2000" b="1" dirty="0">
                <a:solidFill>
                  <a:srgbClr val="002060"/>
                </a:solidFill>
              </a:rPr>
              <a:t>تطبيق البصمة الذكية.</a:t>
            </a:r>
          </a:p>
          <a:p>
            <a:pPr algn="justLow" rtl="1">
              <a:lnSpc>
                <a:spcPct val="150000"/>
              </a:lnSpc>
            </a:pPr>
            <a:r>
              <a:rPr lang="ar-SA" sz="2000" b="1" dirty="0">
                <a:solidFill>
                  <a:srgbClr val="002060"/>
                </a:solidFill>
              </a:rPr>
              <a:t>تطبيق برنامج واصل كبريد الوزارة الداخلي.</a:t>
            </a:r>
          </a:p>
          <a:p>
            <a:pPr algn="justLow" rtl="1">
              <a:lnSpc>
                <a:spcPct val="150000"/>
              </a:lnSpc>
            </a:pPr>
            <a:r>
              <a:rPr lang="ar-SA" sz="2000" b="1" dirty="0">
                <a:solidFill>
                  <a:srgbClr val="002060"/>
                </a:solidFill>
              </a:rPr>
              <a:t>تم توزيع الدليل الشامل للموظف على الموظفين الوزارة.</a:t>
            </a:r>
          </a:p>
          <a:p>
            <a:pPr algn="justLow" rtl="1">
              <a:lnSpc>
                <a:spcPct val="150000"/>
              </a:lnSpc>
            </a:pPr>
            <a:r>
              <a:rPr lang="ar-SA" sz="2000" b="1" dirty="0">
                <a:solidFill>
                  <a:srgbClr val="002060"/>
                </a:solidFill>
              </a:rPr>
              <a:t>قياس أراء المستفيدين من الخدمة.</a:t>
            </a:r>
            <a:endParaRPr lang="en-GB" sz="2000" b="1" dirty="0">
              <a:solidFill>
                <a:srgbClr val="002060"/>
              </a:solidFill>
            </a:endParaRPr>
          </a:p>
          <a:p>
            <a:pPr algn="justLow" rtl="1">
              <a:lnSpc>
                <a:spcPct val="150000"/>
              </a:lnSpc>
            </a:pPr>
            <a:r>
              <a:rPr lang="ar-KW" sz="2000" b="1" dirty="0">
                <a:solidFill>
                  <a:srgbClr val="002060"/>
                </a:solidFill>
              </a:rPr>
              <a:t>التدريب  المكثف الداخلي للموظفين .</a:t>
            </a:r>
            <a:endParaRPr lang="ar-SA" sz="2000" b="1" dirty="0">
              <a:solidFill>
                <a:srgbClr val="002060"/>
              </a:solidFill>
            </a:endParaRPr>
          </a:p>
          <a:p>
            <a:pPr algn="justLow" rtl="1">
              <a:lnSpc>
                <a:spcPct val="150000"/>
              </a:lnSpc>
            </a:pPr>
            <a:r>
              <a:rPr lang="ar-SA" sz="2000" b="1" dirty="0">
                <a:solidFill>
                  <a:srgbClr val="002060"/>
                </a:solidFill>
              </a:rPr>
              <a:t>يتم نشر كافة الإجراءات والمعاملات والتعليمات الخاصة بالموظفين والمراجعين عبر مواقع التواصل الاجتماعي وذلك لزيادة التوعية للمواطنين وتحقيق العدالة ومحاربة الفساد وفقا لمبدأ الشفافية.</a:t>
            </a:r>
          </a:p>
        </p:txBody>
      </p:sp>
      <p:sp>
        <p:nvSpPr>
          <p:cNvPr id="4" name="Date Placeholder 3">
            <a:extLst>
              <a:ext uri="{FF2B5EF4-FFF2-40B4-BE49-F238E27FC236}">
                <a16:creationId xmlns:a16="http://schemas.microsoft.com/office/drawing/2014/main" id="{6373FD73-EBEC-4383-BF74-207A72F22994}"/>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42713D57-5652-4717-A123-FD96405DF86C}"/>
              </a:ext>
            </a:extLst>
          </p:cNvPr>
          <p:cNvSpPr>
            <a:spLocks noGrp="1"/>
          </p:cNvSpPr>
          <p:nvPr>
            <p:ph type="sldNum" sz="quarter" idx="12"/>
          </p:nvPr>
        </p:nvSpPr>
        <p:spPr/>
        <p:txBody>
          <a:bodyPr/>
          <a:lstStyle/>
          <a:p>
            <a:fld id="{D7DEAEBE-8355-498E-ABC7-7602232D4ED4}" type="slidenum">
              <a:rPr lang="en-GB" smtClean="0"/>
              <a:t>11</a:t>
            </a:fld>
            <a:endParaRPr lang="en-GB" dirty="0"/>
          </a:p>
        </p:txBody>
      </p:sp>
    </p:spTree>
    <p:extLst>
      <p:ext uri="{BB962C8B-B14F-4D97-AF65-F5344CB8AC3E}">
        <p14:creationId xmlns:p14="http://schemas.microsoft.com/office/powerpoint/2010/main" val="326924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D4C79-9500-EC20-A5DD-8EB19E6D6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AF74E9-DF8F-041E-08AB-099589D15C0C}"/>
              </a:ext>
            </a:extLst>
          </p:cNvPr>
          <p:cNvSpPr>
            <a:spLocks noGrp="1"/>
          </p:cNvSpPr>
          <p:nvPr>
            <p:ph type="title"/>
          </p:nvPr>
        </p:nvSpPr>
        <p:spPr>
          <a:xfrm>
            <a:off x="1471518" y="490747"/>
            <a:ext cx="8722566"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تطبيقات الحوكمة في وزارة التجارة في مجال المشروعات والخطط</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C4923FDE-25D6-063A-8EB0-3219C19B9FC5}"/>
              </a:ext>
            </a:extLst>
          </p:cNvPr>
          <p:cNvSpPr>
            <a:spLocks noGrp="1"/>
          </p:cNvSpPr>
          <p:nvPr>
            <p:ph idx="1"/>
          </p:nvPr>
        </p:nvSpPr>
        <p:spPr>
          <a:xfrm>
            <a:off x="321413" y="1464569"/>
            <a:ext cx="8946765" cy="4665298"/>
          </a:xfrm>
        </p:spPr>
        <p:txBody>
          <a:bodyPr>
            <a:normAutofit/>
          </a:bodyPr>
          <a:lstStyle/>
          <a:p>
            <a:pPr algn="justLow" rtl="1">
              <a:lnSpc>
                <a:spcPct val="150000"/>
              </a:lnSpc>
            </a:pPr>
            <a:r>
              <a:rPr lang="ar-SA" sz="2000" b="1" dirty="0">
                <a:solidFill>
                  <a:srgbClr val="002060"/>
                </a:solidFill>
              </a:rPr>
              <a:t>يوجد خطة استراتيجية بالوزارة وتشغيلية مرتبطة بأهداف الخطة الإنمائية للدولة .</a:t>
            </a:r>
          </a:p>
          <a:p>
            <a:pPr algn="justLow" rtl="1">
              <a:lnSpc>
                <a:spcPct val="150000"/>
              </a:lnSpc>
            </a:pPr>
            <a:r>
              <a:rPr lang="ar-SA" sz="2000" b="1" dirty="0">
                <a:solidFill>
                  <a:srgbClr val="002060"/>
                </a:solidFill>
              </a:rPr>
              <a:t>يوجد تقرير اقتصادي شهري عن اعمال الوزارة متضمنا احصائيات القطاعات الخدمية.</a:t>
            </a:r>
          </a:p>
          <a:p>
            <a:pPr algn="justLow" rtl="1">
              <a:lnSpc>
                <a:spcPct val="150000"/>
              </a:lnSpc>
            </a:pPr>
            <a:r>
              <a:rPr lang="ar-SA" sz="2000" b="1" dirty="0">
                <a:solidFill>
                  <a:srgbClr val="002060"/>
                </a:solidFill>
              </a:rPr>
              <a:t>يوجد تقرير سنوي متضمنا كافة إنجازات الوزارة.</a:t>
            </a:r>
            <a:endParaRPr lang="en-GB" sz="2000" b="1" dirty="0">
              <a:solidFill>
                <a:srgbClr val="002060"/>
              </a:solidFill>
            </a:endParaRPr>
          </a:p>
          <a:p>
            <a:pPr algn="justLow" rtl="1">
              <a:lnSpc>
                <a:spcPct val="150000"/>
              </a:lnSpc>
            </a:pPr>
            <a:r>
              <a:rPr lang="ar-KW" sz="2000" b="1" dirty="0">
                <a:solidFill>
                  <a:srgbClr val="002060"/>
                </a:solidFill>
              </a:rPr>
              <a:t>تم ترشيح موظفي للبرنامج التدريبي الخاص بإعداد مدرب في الحوكمة </a:t>
            </a:r>
          </a:p>
          <a:p>
            <a:pPr algn="justLow" rtl="1">
              <a:lnSpc>
                <a:spcPct val="150000"/>
              </a:lnSpc>
            </a:pPr>
            <a:r>
              <a:rPr lang="ar-KW" sz="2000" b="1" dirty="0">
                <a:solidFill>
                  <a:srgbClr val="002060"/>
                </a:solidFill>
              </a:rPr>
              <a:t>تم اختيار عدد 2 من موظفي وزارة التجارة و الصناعة وهم : ( السيدة / الجوهرة الصباح – مدير إدارة التخطيط الإستراتيجي و البحوث – و السيدة / نورة الخزي – رئيس قسم التواصل الاجتماعي ) في ورشة عمل خاصة بالبرنامج فريق عمل </a:t>
            </a:r>
            <a:r>
              <a:rPr lang="ar-KW" sz="2000" b="1">
                <a:solidFill>
                  <a:srgbClr val="002060"/>
                </a:solidFill>
              </a:rPr>
              <a:t>الحوكمة وذلك بعد </a:t>
            </a:r>
            <a:r>
              <a:rPr lang="ar-KW" sz="2000" b="1" dirty="0">
                <a:solidFill>
                  <a:srgbClr val="002060"/>
                </a:solidFill>
              </a:rPr>
              <a:t>اجتيازهم </a:t>
            </a:r>
            <a:r>
              <a:rPr lang="ar-KW" sz="2000" b="1">
                <a:solidFill>
                  <a:srgbClr val="002060"/>
                </a:solidFill>
              </a:rPr>
              <a:t>المقابلة الشخصية.</a:t>
            </a:r>
            <a:endParaRPr lang="ar-KW" sz="2000" b="1" dirty="0">
              <a:solidFill>
                <a:srgbClr val="002060"/>
              </a:solidFill>
            </a:endParaRPr>
          </a:p>
          <a:p>
            <a:pPr marL="0" indent="0" algn="justLow" rtl="1">
              <a:lnSpc>
                <a:spcPct val="150000"/>
              </a:lnSpc>
              <a:buNone/>
            </a:pPr>
            <a:endParaRPr lang="ar-SA" sz="2000" b="1" dirty="0">
              <a:solidFill>
                <a:srgbClr val="002060"/>
              </a:solidFill>
            </a:endParaRPr>
          </a:p>
        </p:txBody>
      </p:sp>
      <p:sp>
        <p:nvSpPr>
          <p:cNvPr id="4" name="Date Placeholder 3">
            <a:extLst>
              <a:ext uri="{FF2B5EF4-FFF2-40B4-BE49-F238E27FC236}">
                <a16:creationId xmlns:a16="http://schemas.microsoft.com/office/drawing/2014/main" id="{7491D22C-C494-43B8-B0A6-CF4F0596263B}"/>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C223DBA6-10C9-45AC-924D-9EFE39A8FAEC}"/>
              </a:ext>
            </a:extLst>
          </p:cNvPr>
          <p:cNvSpPr>
            <a:spLocks noGrp="1"/>
          </p:cNvSpPr>
          <p:nvPr>
            <p:ph type="sldNum" sz="quarter" idx="12"/>
          </p:nvPr>
        </p:nvSpPr>
        <p:spPr/>
        <p:txBody>
          <a:bodyPr/>
          <a:lstStyle/>
          <a:p>
            <a:fld id="{D7DEAEBE-8355-498E-ABC7-7602232D4ED4}" type="slidenum">
              <a:rPr lang="en-GB" smtClean="0"/>
              <a:t>12</a:t>
            </a:fld>
            <a:endParaRPr lang="en-GB" dirty="0"/>
          </a:p>
        </p:txBody>
      </p:sp>
    </p:spTree>
    <p:extLst>
      <p:ext uri="{BB962C8B-B14F-4D97-AF65-F5344CB8AC3E}">
        <p14:creationId xmlns:p14="http://schemas.microsoft.com/office/powerpoint/2010/main" val="365233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828D8-FBD9-50D0-8ED3-C57B377E3B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7A6D5B-6505-512F-7329-8AE8931B2BFC}"/>
              </a:ext>
            </a:extLst>
          </p:cNvPr>
          <p:cNvSpPr>
            <a:spLocks noGrp="1"/>
          </p:cNvSpPr>
          <p:nvPr>
            <p:ph type="title"/>
          </p:nvPr>
        </p:nvSpPr>
        <p:spPr>
          <a:xfrm>
            <a:off x="1680923" y="79633"/>
            <a:ext cx="8722566"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تطبيقات الحوكمة في وزارة التجارة في شأن </a:t>
            </a:r>
            <a:r>
              <a:rPr lang="ar-KW"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التدريب</a:t>
            </a: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 وأدلة العمل</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graphicFrame>
        <p:nvGraphicFramePr>
          <p:cNvPr id="13" name="Content Placeholder 12">
            <a:extLst>
              <a:ext uri="{FF2B5EF4-FFF2-40B4-BE49-F238E27FC236}">
                <a16:creationId xmlns:a16="http://schemas.microsoft.com/office/drawing/2014/main" id="{C486FD9C-EC5E-0163-883F-814D8EF86A9D}"/>
              </a:ext>
            </a:extLst>
          </p:cNvPr>
          <p:cNvGraphicFramePr>
            <a:graphicFrameLocks noGrp="1"/>
          </p:cNvGraphicFramePr>
          <p:nvPr>
            <p:ph idx="1"/>
            <p:extLst>
              <p:ext uri="{D42A27DB-BD31-4B8C-83A1-F6EECF244321}">
                <p14:modId xmlns:p14="http://schemas.microsoft.com/office/powerpoint/2010/main" val="2636383090"/>
              </p:ext>
            </p:extLst>
          </p:nvPr>
        </p:nvGraphicFramePr>
        <p:xfrm>
          <a:off x="160020" y="1051560"/>
          <a:ext cx="11193780" cy="54521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a:extLst>
              <a:ext uri="{FF2B5EF4-FFF2-40B4-BE49-F238E27FC236}">
                <a16:creationId xmlns:a16="http://schemas.microsoft.com/office/drawing/2014/main" id="{60171CCB-37BE-426A-B654-36277BC31043}"/>
              </a:ext>
            </a:extLst>
          </p:cNvPr>
          <p:cNvSpPr>
            <a:spLocks noGrp="1"/>
          </p:cNvSpPr>
          <p:nvPr>
            <p:ph type="dt" sz="half" idx="10"/>
          </p:nvPr>
        </p:nvSpPr>
        <p:spPr/>
        <p:txBody>
          <a:bodyPr/>
          <a:lstStyle/>
          <a:p>
            <a:r>
              <a:rPr lang="en-US"/>
              <a:t>06/05/2026</a:t>
            </a:r>
            <a:endParaRPr lang="en-GB" dirty="0"/>
          </a:p>
        </p:txBody>
      </p:sp>
      <p:sp>
        <p:nvSpPr>
          <p:cNvPr id="4" name="Slide Number Placeholder 3">
            <a:extLst>
              <a:ext uri="{FF2B5EF4-FFF2-40B4-BE49-F238E27FC236}">
                <a16:creationId xmlns:a16="http://schemas.microsoft.com/office/drawing/2014/main" id="{4306A907-2960-4893-997F-3062598996AF}"/>
              </a:ext>
            </a:extLst>
          </p:cNvPr>
          <p:cNvSpPr>
            <a:spLocks noGrp="1"/>
          </p:cNvSpPr>
          <p:nvPr>
            <p:ph type="sldNum" sz="quarter" idx="12"/>
          </p:nvPr>
        </p:nvSpPr>
        <p:spPr/>
        <p:txBody>
          <a:bodyPr/>
          <a:lstStyle/>
          <a:p>
            <a:fld id="{D7DEAEBE-8355-498E-ABC7-7602232D4ED4}" type="slidenum">
              <a:rPr lang="en-GB" smtClean="0"/>
              <a:t>13</a:t>
            </a:fld>
            <a:endParaRPr lang="en-GB" dirty="0"/>
          </a:p>
        </p:txBody>
      </p:sp>
    </p:spTree>
    <p:extLst>
      <p:ext uri="{BB962C8B-B14F-4D97-AF65-F5344CB8AC3E}">
        <p14:creationId xmlns:p14="http://schemas.microsoft.com/office/powerpoint/2010/main" val="7466033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7158C-EFB1-4C08-A564-2F75255B5062}"/>
              </a:ext>
            </a:extLst>
          </p:cNvPr>
          <p:cNvSpPr>
            <a:spLocks noGrp="1"/>
          </p:cNvSpPr>
          <p:nvPr>
            <p:ph type="title"/>
          </p:nvPr>
        </p:nvSpPr>
        <p:spPr/>
        <p:txBody>
          <a:bodyPr>
            <a:normAutofit/>
          </a:bodyPr>
          <a:lstStyle/>
          <a:p>
            <a:pPr algn="ctr"/>
            <a:r>
              <a:rPr lang="ar-SA" sz="3200" b="1" dirty="0">
                <a:ln/>
                <a:solidFill>
                  <a:srgbClr val="0070C0"/>
                </a:solidFill>
                <a:effectLst>
                  <a:outerShdw blurRad="50800" dist="38100" dir="5400000" algn="t" rotWithShape="0">
                    <a:prstClr val="black">
                      <a:alpha val="40000"/>
                    </a:prstClr>
                  </a:outerShdw>
                </a:effectLst>
                <a:latin typeface="Dubai" panose="020B0503030403030204" pitchFamily="34" charset="-78"/>
              </a:rPr>
              <a:t>تطبيقات الحوكمة في وزارة التجارة في مجال </a:t>
            </a:r>
            <a:r>
              <a:rPr lang="ar-KW" sz="3200" b="1" dirty="0">
                <a:ln/>
                <a:solidFill>
                  <a:srgbClr val="0070C0"/>
                </a:solidFill>
                <a:effectLst>
                  <a:outerShdw blurRad="50800" dist="38100" dir="5400000" algn="t" rotWithShape="0">
                    <a:prstClr val="black">
                      <a:alpha val="40000"/>
                    </a:prstClr>
                  </a:outerShdw>
                </a:effectLst>
                <a:latin typeface="Dubai" panose="020B0503030403030204" pitchFamily="34" charset="-78"/>
              </a:rPr>
              <a:t>مؤشر المسألة</a:t>
            </a:r>
            <a:endParaRPr lang="en-US" sz="3200" dirty="0"/>
          </a:p>
        </p:txBody>
      </p:sp>
      <p:sp>
        <p:nvSpPr>
          <p:cNvPr id="3" name="Content Placeholder 2">
            <a:extLst>
              <a:ext uri="{FF2B5EF4-FFF2-40B4-BE49-F238E27FC236}">
                <a16:creationId xmlns:a16="http://schemas.microsoft.com/office/drawing/2014/main" id="{9A12C4DA-7D16-463C-B95A-E531D1E40DAB}"/>
              </a:ext>
            </a:extLst>
          </p:cNvPr>
          <p:cNvSpPr>
            <a:spLocks noGrp="1"/>
          </p:cNvSpPr>
          <p:nvPr>
            <p:ph idx="1"/>
          </p:nvPr>
        </p:nvSpPr>
        <p:spPr>
          <a:xfrm>
            <a:off x="175260" y="1539875"/>
            <a:ext cx="8799407" cy="4375503"/>
          </a:xfrm>
        </p:spPr>
        <p:txBody>
          <a:bodyPr>
            <a:normAutofit fontScale="92500"/>
          </a:bodyPr>
          <a:lstStyle/>
          <a:p>
            <a:pPr marL="0" indent="0" algn="just" rtl="1">
              <a:lnSpc>
                <a:spcPct val="250000"/>
              </a:lnSpc>
              <a:buNone/>
            </a:pPr>
            <a:r>
              <a:rPr lang="ar-KW" sz="1800" b="1" dirty="0">
                <a:solidFill>
                  <a:prstClr val="black"/>
                </a:solidFill>
                <a:latin typeface="Calibri" panose="020F0502020204030204" pitchFamily="34" charset="0"/>
                <a:cs typeface="Arial" panose="020B0604020202020204" pitchFamily="34" charset="0"/>
              </a:rPr>
              <a:t>1- قام مكتب التدقيق والتفتيش برفع التقرير النهائي الخاص بقطاع الرقابة التجارية وحماية المستهلك لعام 2024-2025 للسيد معالي الوزير .</a:t>
            </a:r>
          </a:p>
          <a:p>
            <a:pPr marL="0" indent="0" algn="just" rtl="1">
              <a:lnSpc>
                <a:spcPct val="250000"/>
              </a:lnSpc>
              <a:buNone/>
            </a:pPr>
            <a:r>
              <a:rPr lang="ar-KW" sz="1800" b="1" dirty="0">
                <a:solidFill>
                  <a:prstClr val="black"/>
                </a:solidFill>
                <a:latin typeface="Calibri" panose="020F0502020204030204" pitchFamily="34" charset="0"/>
                <a:cs typeface="Arial" panose="020B0604020202020204" pitchFamily="34" charset="0"/>
              </a:rPr>
              <a:t>2- رفع التقرير النهائي الخاص بإدارة الشئون القانونية لعام 2025-2026 للسيد معالي الوزير </a:t>
            </a:r>
          </a:p>
          <a:p>
            <a:pPr marL="0" marR="0" lvl="0" indent="0" algn="just" rtl="1" fontAlgn="auto">
              <a:lnSpc>
                <a:spcPct val="250000"/>
              </a:lnSpc>
              <a:spcAft>
                <a:spcPts val="0"/>
              </a:spcAft>
              <a:buClrTx/>
              <a:buSzTx/>
              <a:buNone/>
              <a:tabLst/>
              <a:defRPr/>
            </a:pPr>
            <a:r>
              <a:rPr lang="ar-KW" sz="1800" b="1" dirty="0">
                <a:solidFill>
                  <a:prstClr val="black"/>
                </a:solidFill>
                <a:latin typeface="Calibri" panose="020F0502020204030204" pitchFamily="34" charset="0"/>
                <a:cs typeface="Arial" panose="020B0604020202020204" pitchFamily="34" charset="0"/>
              </a:rPr>
              <a:t>3-  رفع التقرير النهائي الخاص بإدارة الشئون المالية  لعام 2025-2026 للسيد معالي الوزير .</a:t>
            </a:r>
          </a:p>
          <a:p>
            <a:pPr marL="0" marR="0" lvl="0" indent="0" algn="just" rtl="1" fontAlgn="auto">
              <a:lnSpc>
                <a:spcPct val="250000"/>
              </a:lnSpc>
              <a:spcAft>
                <a:spcPts val="0"/>
              </a:spcAft>
              <a:buClrTx/>
              <a:buSzTx/>
              <a:buNone/>
              <a:tabLst/>
              <a:defRPr/>
            </a:pPr>
            <a:r>
              <a:rPr lang="ar-KW" sz="1800" b="1" dirty="0">
                <a:solidFill>
                  <a:prstClr val="black"/>
                </a:solidFill>
                <a:latin typeface="Calibri" panose="020F0502020204030204" pitchFamily="34" charset="0"/>
                <a:cs typeface="Arial" panose="020B0604020202020204" pitchFamily="34" charset="0"/>
              </a:rPr>
              <a:t>4- تم تكليف </a:t>
            </a:r>
            <a:r>
              <a:rPr lang="ar-KW" sz="1800" b="1" dirty="0">
                <a:solidFill>
                  <a:prstClr val="black"/>
                </a:solidFill>
                <a:latin typeface="Calibri" panose="020F0502020204030204" pitchFamily="34" charset="0"/>
              </a:rPr>
              <a:t>مكتب التدقيق والتفتيش </a:t>
            </a:r>
            <a:r>
              <a:rPr lang="ar-KW" sz="1800" b="1" dirty="0">
                <a:solidFill>
                  <a:prstClr val="black"/>
                </a:solidFill>
                <a:latin typeface="Calibri" panose="020F0502020204030204" pitchFamily="34" charset="0"/>
                <a:cs typeface="Arial" panose="020B0604020202020204" pitchFamily="34" charset="0"/>
              </a:rPr>
              <a:t>من قبل مستشار معالي الوزير السابق بعمل تقرير خاص حول التزام موظفي إدارة الشئون القانونية بساعات الدوام الرسمي (الحضور و الانصراف) وقد تم تسليم التقرير للسيد مستشار الوزير </a:t>
            </a:r>
            <a:r>
              <a:rPr lang="en-US" sz="1800" b="1" dirty="0">
                <a:solidFill>
                  <a:prstClr val="black"/>
                </a:solidFill>
                <a:latin typeface="Calibri" panose="020F0502020204030204" pitchFamily="34" charset="0"/>
                <a:cs typeface="Arial" panose="020B0604020202020204" pitchFamily="34" charset="0"/>
              </a:rPr>
              <a:t>.</a:t>
            </a:r>
            <a:endParaRPr lang="ar-KW" sz="1800" b="1" dirty="0">
              <a:solidFill>
                <a:prstClr val="black"/>
              </a:solidFill>
              <a:latin typeface="Calibri" panose="020F0502020204030204" pitchFamily="34" charset="0"/>
              <a:cs typeface="Arial" panose="020B0604020202020204" pitchFamily="34" charset="0"/>
            </a:endParaRPr>
          </a:p>
          <a:p>
            <a:pPr marL="0" marR="0" lvl="0" indent="0" algn="just" rtl="1" fontAlgn="auto">
              <a:lnSpc>
                <a:spcPct val="150000"/>
              </a:lnSpc>
              <a:spcAft>
                <a:spcPts val="0"/>
              </a:spcAft>
              <a:buClrTx/>
              <a:buSzTx/>
              <a:buNone/>
              <a:tabLst/>
              <a:defRPr/>
            </a:pPr>
            <a:endParaRPr lang="ar-KW" sz="1800" b="1" dirty="0">
              <a:solidFill>
                <a:prstClr val="black"/>
              </a:solidFill>
              <a:latin typeface="Calibri" panose="020F0502020204030204" pitchFamily="34" charset="0"/>
              <a:cs typeface="Arial" panose="020B0604020202020204" pitchFamily="34" charset="0"/>
            </a:endParaRPr>
          </a:p>
          <a:p>
            <a:pPr marL="0" marR="0" lvl="0" indent="0" algn="just" rtl="1" fontAlgn="auto">
              <a:lnSpc>
                <a:spcPct val="150000"/>
              </a:lnSpc>
              <a:spcAft>
                <a:spcPts val="0"/>
              </a:spcAft>
              <a:buClrTx/>
              <a:buSzTx/>
              <a:buNone/>
              <a:tabLst/>
              <a:defRPr/>
            </a:pPr>
            <a:endParaRPr lang="ar-KW" sz="2100" b="1" dirty="0">
              <a:solidFill>
                <a:prstClr val="black"/>
              </a:solidFill>
              <a:latin typeface="Calibri" panose="020F0502020204030204" pitchFamily="34" charset="0"/>
              <a:cs typeface="Arial" panose="020B0604020202020204" pitchFamily="34" charset="0"/>
            </a:endParaRPr>
          </a:p>
          <a:p>
            <a:pPr marL="0" marR="0" lvl="0" indent="0" algn="just" rtl="1" fontAlgn="auto">
              <a:lnSpc>
                <a:spcPct val="150000"/>
              </a:lnSpc>
              <a:spcAft>
                <a:spcPts val="0"/>
              </a:spcAft>
              <a:buClrTx/>
              <a:buSzTx/>
              <a:buNone/>
              <a:tabLst/>
              <a:defRPr/>
            </a:pPr>
            <a:endParaRPr lang="ar-KW" sz="2100" b="1" dirty="0">
              <a:solidFill>
                <a:prstClr val="black"/>
              </a:solidFill>
              <a:latin typeface="Calibri" panose="020F0502020204030204" pitchFamily="34" charset="0"/>
              <a:cs typeface="Arial" panose="020B0604020202020204" pitchFamily="34" charset="0"/>
            </a:endParaRPr>
          </a:p>
          <a:p>
            <a:pPr marL="0" indent="0" algn="r">
              <a:buNone/>
            </a:pPr>
            <a:endParaRPr lang="en-US" dirty="0"/>
          </a:p>
        </p:txBody>
      </p:sp>
      <p:sp>
        <p:nvSpPr>
          <p:cNvPr id="5" name="Date Placeholder 4">
            <a:extLst>
              <a:ext uri="{FF2B5EF4-FFF2-40B4-BE49-F238E27FC236}">
                <a16:creationId xmlns:a16="http://schemas.microsoft.com/office/drawing/2014/main" id="{3445F4FE-6B4A-49DF-B59B-B5DA5A5510A3}"/>
              </a:ext>
            </a:extLst>
          </p:cNvPr>
          <p:cNvSpPr>
            <a:spLocks noGrp="1"/>
          </p:cNvSpPr>
          <p:nvPr>
            <p:ph type="dt" sz="half" idx="10"/>
          </p:nvPr>
        </p:nvSpPr>
        <p:spPr/>
        <p:txBody>
          <a:bodyPr/>
          <a:lstStyle/>
          <a:p>
            <a:r>
              <a:rPr lang="en-US"/>
              <a:t>06/05/2026</a:t>
            </a:r>
            <a:endParaRPr lang="en-GB" dirty="0"/>
          </a:p>
        </p:txBody>
      </p:sp>
      <p:sp>
        <p:nvSpPr>
          <p:cNvPr id="6" name="Slide Number Placeholder 5">
            <a:extLst>
              <a:ext uri="{FF2B5EF4-FFF2-40B4-BE49-F238E27FC236}">
                <a16:creationId xmlns:a16="http://schemas.microsoft.com/office/drawing/2014/main" id="{1CCB4911-D47A-4B8F-9DFB-6CE2AAF61D6D}"/>
              </a:ext>
            </a:extLst>
          </p:cNvPr>
          <p:cNvSpPr>
            <a:spLocks noGrp="1"/>
          </p:cNvSpPr>
          <p:nvPr>
            <p:ph type="sldNum" sz="quarter" idx="12"/>
          </p:nvPr>
        </p:nvSpPr>
        <p:spPr/>
        <p:txBody>
          <a:bodyPr/>
          <a:lstStyle/>
          <a:p>
            <a:fld id="{D7DEAEBE-8355-498E-ABC7-7602232D4ED4}" type="slidenum">
              <a:rPr lang="en-GB" smtClean="0"/>
              <a:t>14</a:t>
            </a:fld>
            <a:endParaRPr lang="en-GB" dirty="0"/>
          </a:p>
        </p:txBody>
      </p:sp>
    </p:spTree>
    <p:extLst>
      <p:ext uri="{BB962C8B-B14F-4D97-AF65-F5344CB8AC3E}">
        <p14:creationId xmlns:p14="http://schemas.microsoft.com/office/powerpoint/2010/main" val="3242224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AF11A-4F3F-49B4-B3E8-DB4088A6E69F}"/>
              </a:ext>
            </a:extLst>
          </p:cNvPr>
          <p:cNvSpPr>
            <a:spLocks noGrp="1"/>
          </p:cNvSpPr>
          <p:nvPr>
            <p:ph type="ctrTitle"/>
          </p:nvPr>
        </p:nvSpPr>
        <p:spPr>
          <a:xfrm>
            <a:off x="2205990" y="234062"/>
            <a:ext cx="6484620" cy="621791"/>
          </a:xfrm>
        </p:spPr>
        <p:txBody>
          <a:bodyPr>
            <a:normAutofit/>
          </a:bodyPr>
          <a:lstStyle/>
          <a:p>
            <a:r>
              <a:rPr lang="ar-KW" sz="2800" b="1" dirty="0">
                <a:ln/>
                <a:solidFill>
                  <a:srgbClr val="0070C0"/>
                </a:solidFill>
                <a:effectLst>
                  <a:outerShdw blurRad="50800" dist="38100" dir="5400000" algn="t" rotWithShape="0">
                    <a:prstClr val="black">
                      <a:alpha val="40000"/>
                    </a:prstClr>
                  </a:outerShdw>
                </a:effectLst>
                <a:latin typeface="Dubai" panose="020B0503030403030204" pitchFamily="34" charset="-78"/>
              </a:rPr>
              <a:t>أبرز توصيات فريق عمل الحوكمة </a:t>
            </a:r>
            <a:endParaRPr lang="en-US" sz="2800" b="1" dirty="0">
              <a:ln/>
              <a:solidFill>
                <a:srgbClr val="0070C0"/>
              </a:solidFill>
              <a:effectLst>
                <a:outerShdw blurRad="50800" dist="38100" dir="5400000" algn="t" rotWithShape="0">
                  <a:prstClr val="black">
                    <a:alpha val="40000"/>
                  </a:prstClr>
                </a:outerShdw>
              </a:effectLst>
              <a:latin typeface="Dubai" panose="020B0503030403030204" pitchFamily="34" charset="-78"/>
            </a:endParaRPr>
          </a:p>
        </p:txBody>
      </p:sp>
      <p:sp>
        <p:nvSpPr>
          <p:cNvPr id="3" name="Subtitle 2">
            <a:extLst>
              <a:ext uri="{FF2B5EF4-FFF2-40B4-BE49-F238E27FC236}">
                <a16:creationId xmlns:a16="http://schemas.microsoft.com/office/drawing/2014/main" id="{94AC04F5-7C74-4E43-86E7-5F8E6894002D}"/>
              </a:ext>
            </a:extLst>
          </p:cNvPr>
          <p:cNvSpPr>
            <a:spLocks noGrp="1"/>
          </p:cNvSpPr>
          <p:nvPr>
            <p:ph type="subTitle" idx="1"/>
          </p:nvPr>
        </p:nvSpPr>
        <p:spPr>
          <a:xfrm>
            <a:off x="411480" y="823086"/>
            <a:ext cx="8595360" cy="4994783"/>
          </a:xfrm>
        </p:spPr>
        <p:txBody>
          <a:bodyPr>
            <a:noAutofit/>
          </a:bodyPr>
          <a:lstStyle/>
          <a:p>
            <a:pPr marL="342900" marR="0" lvl="0" indent="-342900" algn="just" rtl="1">
              <a:spcBef>
                <a:spcPts val="0"/>
              </a:spcBef>
              <a:spcAft>
                <a:spcPts val="0"/>
              </a:spcAft>
              <a:buFont typeface="Wingdings" panose="05000000000000000000" pitchFamily="2" charset="2"/>
              <a:buChar char="v"/>
            </a:pPr>
            <a:r>
              <a:rPr lang="ar-KW" sz="18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mj-cs"/>
              </a:rPr>
              <a:t>اجتماع رقم (1) </a:t>
            </a:r>
            <a:r>
              <a:rPr lang="ar-KW" sz="1800" b="1" dirty="0"/>
              <a:t>:</a:t>
            </a:r>
          </a:p>
          <a:p>
            <a:pPr marL="342900" marR="0" lvl="0" indent="-342900" algn="just" rtl="1">
              <a:spcBef>
                <a:spcPts val="0"/>
              </a:spcBef>
              <a:spcAft>
                <a:spcPts val="0"/>
              </a:spcAft>
              <a:buFont typeface="Wingdings" panose="05000000000000000000" pitchFamily="2" charset="2"/>
              <a:buChar char="v"/>
            </a:pPr>
            <a:endParaRPr lang="ar-KW" sz="1800" b="1" dirty="0"/>
          </a:p>
          <a:p>
            <a:pPr marL="342900" marR="0" lvl="0" indent="-342900" algn="just" rtl="1">
              <a:lnSpc>
                <a:spcPct val="120000"/>
              </a:lnSpc>
              <a:spcBef>
                <a:spcPts val="0"/>
              </a:spcBef>
              <a:spcAft>
                <a:spcPts val="0"/>
              </a:spcAft>
              <a:buFont typeface="Arial" panose="020B0604020202020204" pitchFamily="34" charset="0"/>
              <a:buChar char="-"/>
            </a:pPr>
            <a:r>
              <a:rPr lang="ar-KW" sz="1800" b="1" dirty="0">
                <a:solidFill>
                  <a:srgbClr val="000000"/>
                </a:solidFill>
                <a:latin typeface="Calibri" panose="020F0502020204030204" pitchFamily="34" charset="0"/>
                <a:ea typeface="Times New Roman" panose="02020603050405020304" pitchFamily="18" charset="0"/>
                <a:cs typeface="Arial" panose="020B0604020202020204" pitchFamily="34" charset="0"/>
              </a:rPr>
              <a:t>ت</a:t>
            </a:r>
            <a:r>
              <a:rPr lang="ar-KW" sz="1800" b="1"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جميع القرارات والطلبات  و تصنيفها من حيث السرية او قابلة للنشر بشأن حق الاطلاع.</a:t>
            </a:r>
            <a:endParaRPr lang="en-US" sz="1800" b="1" dirty="0">
              <a:solidFill>
                <a:srgbClr val="000000"/>
              </a:solidFill>
              <a:latin typeface="Calibri" panose="020F0502020204030204" pitchFamily="34" charset="0"/>
              <a:cs typeface="Arial" panose="020B0604020202020204" pitchFamily="34" charset="0"/>
            </a:endParaRPr>
          </a:p>
          <a:p>
            <a:pPr marL="342900" indent="-342900" algn="just" rtl="1">
              <a:lnSpc>
                <a:spcPct val="120000"/>
              </a:lnSpc>
              <a:spcBef>
                <a:spcPts val="0"/>
              </a:spcBef>
              <a:buFont typeface="Arial" panose="020B0604020202020204" pitchFamily="34" charset="0"/>
              <a:buChar char="-"/>
            </a:pPr>
            <a:r>
              <a:rPr lang="en-US" sz="1800" b="1" dirty="0">
                <a:solidFill>
                  <a:srgbClr val="000000"/>
                </a:solidFill>
                <a:latin typeface="Calibri" panose="020F0502020204030204" pitchFamily="34" charset="0"/>
                <a:cs typeface="Arial" panose="020B0604020202020204" pitchFamily="34" charset="0"/>
              </a:rPr>
              <a:t> </a:t>
            </a:r>
            <a:r>
              <a:rPr lang="ar-KW" sz="1800" b="1" dirty="0">
                <a:solidFill>
                  <a:srgbClr val="000000"/>
                </a:solidFill>
                <a:latin typeface="Calibri" panose="020F0502020204030204" pitchFamily="34" charset="0"/>
                <a:cs typeface="Arial" panose="020B0604020202020204" pitchFamily="34" charset="0"/>
              </a:rPr>
              <a:t>تفعيل خاصية الشكاوي و الاقتراحات الخاصة بموقع وزارة التجارة والصناعة.</a:t>
            </a:r>
          </a:p>
          <a:p>
            <a:pPr algn="just" rtl="1">
              <a:lnSpc>
                <a:spcPct val="120000"/>
              </a:lnSpc>
              <a:spcBef>
                <a:spcPts val="0"/>
              </a:spcBef>
            </a:pPr>
            <a:endParaRPr lang="ar-KW" sz="1800" b="1" dirty="0">
              <a:solidFill>
                <a:srgbClr val="000000"/>
              </a:solidFill>
              <a:latin typeface="Calibri" panose="020F0502020204030204" pitchFamily="34" charset="0"/>
              <a:cs typeface="Arial" panose="020B0604020202020204" pitchFamily="34" charset="0"/>
            </a:endParaRPr>
          </a:p>
          <a:p>
            <a:pPr marL="342900" indent="-342900" algn="just" rtl="1">
              <a:spcBef>
                <a:spcPts val="0"/>
              </a:spcBef>
              <a:buFont typeface="Wingdings" panose="05000000000000000000" pitchFamily="2" charset="2"/>
              <a:buChar char="v"/>
            </a:pPr>
            <a:r>
              <a:rPr lang="ar-KW" sz="18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mj-cs"/>
              </a:rPr>
              <a:t>اجتماع رقم (2) :</a:t>
            </a:r>
          </a:p>
          <a:p>
            <a:pPr marL="342900" indent="-342900" algn="just" rtl="1">
              <a:spcBef>
                <a:spcPts val="0"/>
              </a:spcBef>
              <a:buFont typeface="Wingdings" panose="05000000000000000000" pitchFamily="2" charset="2"/>
              <a:buChar char="v"/>
            </a:pPr>
            <a:endParaRPr lang="ar-KW" sz="18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mj-cs"/>
            </a:endParaRPr>
          </a:p>
          <a:p>
            <a:pPr marL="342900" lvl="1" indent="-342900" algn="just" rtl="1">
              <a:lnSpc>
                <a:spcPct val="170000"/>
              </a:lnSpc>
              <a:spcBef>
                <a:spcPts val="0"/>
              </a:spcBef>
              <a:buFontTx/>
              <a:buChar char="-"/>
            </a:pPr>
            <a:r>
              <a:rPr lang="ar-KW" sz="1800" b="1" dirty="0">
                <a:solidFill>
                  <a:srgbClr val="000000"/>
                </a:solidFill>
                <a:latin typeface="Calibri" panose="020F0502020204030204" pitchFamily="34" charset="0"/>
                <a:cs typeface="Arial" panose="020B0604020202020204" pitchFamily="34" charset="0"/>
              </a:rPr>
              <a:t>ترتيب ومراجعة موقع الوزارة </a:t>
            </a:r>
          </a:p>
          <a:p>
            <a:pPr marL="342900" marR="0" lvl="0" indent="-342900" algn="just" rtl="1">
              <a:lnSpc>
                <a:spcPct val="170000"/>
              </a:lnSpc>
              <a:spcBef>
                <a:spcPts val="0"/>
              </a:spcBef>
              <a:spcAft>
                <a:spcPts val="0"/>
              </a:spcAft>
              <a:buFont typeface="+mj-lt"/>
              <a:buChar char="-"/>
            </a:pPr>
            <a:r>
              <a:rPr lang="ar-KW" sz="1800" b="1" dirty="0">
                <a:solidFill>
                  <a:srgbClr val="000000"/>
                </a:solidFill>
                <a:latin typeface="Calibri" panose="020F0502020204030204" pitchFamily="34" charset="0"/>
                <a:cs typeface="Arial" panose="020B0604020202020204" pitchFamily="34" charset="0"/>
              </a:rPr>
              <a:t>إضافة عنوان (الخدمات القانونية والتشريعات) قرارات (إدارية – وزارية ) ذات علاقة بالوزارة </a:t>
            </a:r>
            <a:endParaRPr lang="en-US" sz="1800" b="1" dirty="0">
              <a:effectLst/>
              <a:latin typeface="Calibri" panose="020F0502020204030204" pitchFamily="34" charset="0"/>
              <a:ea typeface="Calibri" panose="020F0502020204030204" pitchFamily="34" charset="0"/>
              <a:cs typeface="Arial" panose="020B0604020202020204" pitchFamily="34" charset="0"/>
            </a:endParaRPr>
          </a:p>
          <a:p>
            <a:pPr marL="342900" marR="0" indent="-342900" algn="just" rtl="1">
              <a:lnSpc>
                <a:spcPct val="170000"/>
              </a:lnSpc>
              <a:spcBef>
                <a:spcPts val="0"/>
              </a:spcBef>
              <a:spcAft>
                <a:spcPts val="0"/>
              </a:spcAft>
              <a:buChar char="-"/>
            </a:pPr>
            <a:r>
              <a:rPr lang="ar-KW" sz="1800" b="1" dirty="0">
                <a:solidFill>
                  <a:srgbClr val="000000"/>
                </a:solidFill>
                <a:latin typeface="Calibri" panose="020F0502020204030204" pitchFamily="34" charset="0"/>
                <a:cs typeface="Arial" panose="020B0604020202020204" pitchFamily="34" charset="0"/>
              </a:rPr>
              <a:t>عرض ومناقشة الخطة الإستراتيجية الجديدة بالوزارة .</a:t>
            </a:r>
          </a:p>
          <a:p>
            <a:pPr marL="342900" marR="0" indent="-342900" algn="just" rtl="1">
              <a:lnSpc>
                <a:spcPct val="170000"/>
              </a:lnSpc>
              <a:spcBef>
                <a:spcPts val="0"/>
              </a:spcBef>
              <a:spcAft>
                <a:spcPts val="0"/>
              </a:spcAft>
              <a:buChar char="-"/>
            </a:pPr>
            <a:endParaRPr lang="ar-KW" sz="1800" b="1" dirty="0">
              <a:solidFill>
                <a:srgbClr val="000000"/>
              </a:solidFill>
              <a:latin typeface="Calibri" panose="020F0502020204030204" pitchFamily="34" charset="0"/>
              <a:cs typeface="Arial" panose="020B0604020202020204" pitchFamily="34" charset="0"/>
            </a:endParaRPr>
          </a:p>
          <a:p>
            <a:pPr marL="342900" indent="-342900" algn="just" rtl="1">
              <a:spcBef>
                <a:spcPts val="0"/>
              </a:spcBef>
              <a:buFont typeface="Wingdings" panose="05000000000000000000" pitchFamily="2" charset="2"/>
              <a:buChar char="v"/>
            </a:pPr>
            <a:r>
              <a:rPr lang="ar-KW" sz="18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mj-cs"/>
              </a:rPr>
              <a:t>اجتماع رقم (3) :</a:t>
            </a:r>
          </a:p>
          <a:p>
            <a:pPr algn="just" rtl="1">
              <a:spcBef>
                <a:spcPts val="0"/>
              </a:spcBef>
            </a:pPr>
            <a:endParaRPr lang="ar-KW" sz="18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mj-cs"/>
            </a:endParaRPr>
          </a:p>
          <a:p>
            <a:pPr marL="342900" indent="-342900" algn="just" rtl="1">
              <a:spcBef>
                <a:spcPts val="0"/>
              </a:spcBef>
              <a:buFontTx/>
              <a:buChar char="-"/>
            </a:pPr>
            <a:r>
              <a:rPr lang="ar-KW" sz="1800" b="1" dirty="0">
                <a:solidFill>
                  <a:srgbClr val="000000"/>
                </a:solidFill>
                <a:latin typeface="Calibri" panose="020F0502020204030204" pitchFamily="34" charset="0"/>
                <a:cs typeface="Arial" panose="020B0604020202020204" pitchFamily="34" charset="0"/>
              </a:rPr>
              <a:t>عرض ومناقشة عناصر الحوكمة لكل إدارة لوزارة التجارة والصناعة ( إدارة العلاقات العامة و الإعلام – إدارة التطوير و التدريب الإداري – إدارة التخطيط الإستراتيجي و البحوث – مكتب التدقيق والتفتيش)</a:t>
            </a:r>
            <a:endParaRPr lang="en-US" sz="1800" b="1" dirty="0">
              <a:solidFill>
                <a:srgbClr val="000000"/>
              </a:solidFill>
              <a:latin typeface="Calibri" panose="020F0502020204030204" pitchFamily="34" charset="0"/>
              <a:cs typeface="Arial" panose="020B0604020202020204" pitchFamily="34" charset="0"/>
            </a:endParaRPr>
          </a:p>
          <a:p>
            <a:pPr marL="342900" indent="-342900" algn="just" rtl="1">
              <a:spcBef>
                <a:spcPts val="0"/>
              </a:spcBef>
              <a:buFontTx/>
              <a:buChar char="-"/>
            </a:pPr>
            <a:endParaRPr lang="ar-KW" sz="1600" b="1" dirty="0">
              <a:solidFill>
                <a:srgbClr val="000000"/>
              </a:solidFill>
              <a:latin typeface="Calibri" panose="020F0502020204030204" pitchFamily="34" charset="0"/>
              <a:cs typeface="Arial" panose="020B0604020202020204" pitchFamily="34" charset="0"/>
            </a:endParaRPr>
          </a:p>
          <a:p>
            <a:pPr algn="just" rtl="1">
              <a:spcBef>
                <a:spcPts val="0"/>
              </a:spcBef>
            </a:pPr>
            <a:endParaRPr lang="en-US" sz="16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mj-cs"/>
            </a:endParaRPr>
          </a:p>
          <a:p>
            <a:pPr algn="r"/>
            <a:r>
              <a:rPr lang="ar-KW" sz="1600" dirty="0"/>
              <a:t> </a:t>
            </a:r>
            <a:endParaRPr lang="en-US" sz="1600" dirty="0"/>
          </a:p>
        </p:txBody>
      </p:sp>
      <p:sp>
        <p:nvSpPr>
          <p:cNvPr id="5" name="Date Placeholder 4">
            <a:extLst>
              <a:ext uri="{FF2B5EF4-FFF2-40B4-BE49-F238E27FC236}">
                <a16:creationId xmlns:a16="http://schemas.microsoft.com/office/drawing/2014/main" id="{34F38E8C-CB51-467F-AA98-3CACD2F5B65F}"/>
              </a:ext>
            </a:extLst>
          </p:cNvPr>
          <p:cNvSpPr>
            <a:spLocks noGrp="1"/>
          </p:cNvSpPr>
          <p:nvPr>
            <p:ph type="dt" sz="half" idx="10"/>
          </p:nvPr>
        </p:nvSpPr>
        <p:spPr/>
        <p:txBody>
          <a:bodyPr/>
          <a:lstStyle/>
          <a:p>
            <a:r>
              <a:rPr lang="en-US"/>
              <a:t>06/05/2026</a:t>
            </a:r>
            <a:endParaRPr lang="en-GB" dirty="0"/>
          </a:p>
        </p:txBody>
      </p:sp>
      <p:sp>
        <p:nvSpPr>
          <p:cNvPr id="6" name="Slide Number Placeholder 5">
            <a:extLst>
              <a:ext uri="{FF2B5EF4-FFF2-40B4-BE49-F238E27FC236}">
                <a16:creationId xmlns:a16="http://schemas.microsoft.com/office/drawing/2014/main" id="{4150908E-E03C-4C39-B669-343CF1EEEB74}"/>
              </a:ext>
            </a:extLst>
          </p:cNvPr>
          <p:cNvSpPr>
            <a:spLocks noGrp="1"/>
          </p:cNvSpPr>
          <p:nvPr>
            <p:ph type="sldNum" sz="quarter" idx="12"/>
          </p:nvPr>
        </p:nvSpPr>
        <p:spPr/>
        <p:txBody>
          <a:bodyPr/>
          <a:lstStyle/>
          <a:p>
            <a:fld id="{D7DEAEBE-8355-498E-ABC7-7602232D4ED4}" type="slidenum">
              <a:rPr lang="en-GB" smtClean="0"/>
              <a:t>15</a:t>
            </a:fld>
            <a:endParaRPr lang="en-GB" dirty="0"/>
          </a:p>
        </p:txBody>
      </p:sp>
    </p:spTree>
    <p:extLst>
      <p:ext uri="{BB962C8B-B14F-4D97-AF65-F5344CB8AC3E}">
        <p14:creationId xmlns:p14="http://schemas.microsoft.com/office/powerpoint/2010/main" val="2768276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1D080-F3A1-4E5B-86B6-995DB35C05D3}"/>
              </a:ext>
            </a:extLst>
          </p:cNvPr>
          <p:cNvSpPr>
            <a:spLocks noGrp="1"/>
          </p:cNvSpPr>
          <p:nvPr>
            <p:ph type="ctrTitle"/>
          </p:nvPr>
        </p:nvSpPr>
        <p:spPr>
          <a:xfrm>
            <a:off x="438150" y="354171"/>
            <a:ext cx="9144000" cy="294957"/>
          </a:xfrm>
        </p:spPr>
        <p:txBody>
          <a:bodyPr>
            <a:noAutofit/>
          </a:bodyPr>
          <a:lstStyle/>
          <a:p>
            <a:r>
              <a:rPr lang="ar-KW" sz="2800" b="1" dirty="0">
                <a:ln/>
                <a:solidFill>
                  <a:srgbClr val="0070C0"/>
                </a:solidFill>
                <a:effectLst>
                  <a:outerShdw blurRad="50800" dist="38100" dir="5400000" algn="t" rotWithShape="0">
                    <a:prstClr val="black">
                      <a:alpha val="40000"/>
                    </a:prstClr>
                  </a:outerShdw>
                </a:effectLst>
                <a:latin typeface="Dubai" panose="020B0503030403030204" pitchFamily="34" charset="-78"/>
              </a:rPr>
              <a:t>تابع/ أبرز توصيات فريق عمل الحوكمة </a:t>
            </a:r>
            <a:endParaRPr lang="en-US" sz="2800" dirty="0"/>
          </a:p>
        </p:txBody>
      </p:sp>
      <p:sp>
        <p:nvSpPr>
          <p:cNvPr id="3" name="Subtitle 2">
            <a:extLst>
              <a:ext uri="{FF2B5EF4-FFF2-40B4-BE49-F238E27FC236}">
                <a16:creationId xmlns:a16="http://schemas.microsoft.com/office/drawing/2014/main" id="{57827603-4F58-43C6-8AE7-95BB9A00DE8E}"/>
              </a:ext>
            </a:extLst>
          </p:cNvPr>
          <p:cNvSpPr>
            <a:spLocks noGrp="1"/>
          </p:cNvSpPr>
          <p:nvPr>
            <p:ph type="subTitle" idx="1"/>
          </p:nvPr>
        </p:nvSpPr>
        <p:spPr>
          <a:xfrm>
            <a:off x="285750" y="1051560"/>
            <a:ext cx="8812530" cy="5304790"/>
          </a:xfrm>
        </p:spPr>
        <p:txBody>
          <a:bodyPr>
            <a:normAutofit fontScale="92500" lnSpcReduction="10000"/>
          </a:bodyPr>
          <a:lstStyle/>
          <a:p>
            <a:pPr marL="342900" lvl="0" indent="-342900" algn="just" rtl="1">
              <a:spcBef>
                <a:spcPts val="0"/>
              </a:spcBef>
              <a:buFont typeface="Wingdings" panose="05000000000000000000" pitchFamily="2" charset="2"/>
              <a:buChar char="v"/>
              <a:defRPr/>
            </a:pPr>
            <a:r>
              <a:rPr lang="ar-KW" sz="20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Times New Roman" panose="02020603050405020304" pitchFamily="18" charset="0"/>
              </a:rPr>
              <a:t>اجتماع رقم (4) </a:t>
            </a:r>
            <a:r>
              <a:rPr lang="ar-KW" sz="2000" b="1" dirty="0">
                <a:solidFill>
                  <a:prstClr val="black"/>
                </a:solidFill>
              </a:rPr>
              <a:t>:</a:t>
            </a:r>
          </a:p>
          <a:p>
            <a:pPr lvl="0" algn="just" rtl="1">
              <a:spcBef>
                <a:spcPts val="0"/>
              </a:spcBef>
              <a:defRPr/>
            </a:pPr>
            <a:endParaRPr lang="ar-KW" sz="2000" b="1" dirty="0">
              <a:solidFill>
                <a:prstClr val="black"/>
              </a:solidFill>
            </a:endParaRPr>
          </a:p>
          <a:p>
            <a:pPr marL="342900" lvl="0" indent="-342900" algn="just" rtl="1">
              <a:spcBef>
                <a:spcPts val="0"/>
              </a:spcBef>
              <a:buFontTx/>
              <a:buChar char="-"/>
              <a:defRPr/>
            </a:pPr>
            <a:r>
              <a:rPr lang="ar-KW" sz="2000" b="1" dirty="0">
                <a:solidFill>
                  <a:srgbClr val="000000"/>
                </a:solidFill>
                <a:latin typeface="Calibri" panose="020F0502020204030204" pitchFamily="34" charset="0"/>
              </a:rPr>
              <a:t>عرض ومناقشة الحملة الإعلامية التي تم إعدادها من قبل إدارة العلاقات العامة والإعلام لمواكبة " مشروع أداء " المستوى البرونزي للجهات الحكومية .</a:t>
            </a:r>
          </a:p>
          <a:p>
            <a:pPr marL="342900" lvl="0" indent="-342900" algn="just" rtl="1">
              <a:spcBef>
                <a:spcPts val="0"/>
              </a:spcBef>
              <a:buFontTx/>
              <a:buChar char="-"/>
              <a:defRPr/>
            </a:pPr>
            <a:endParaRPr lang="ar-KW" sz="2000" b="1" dirty="0">
              <a:solidFill>
                <a:srgbClr val="000000"/>
              </a:solidFill>
              <a:latin typeface="Calibri" panose="020F0502020204030204" pitchFamily="34" charset="0"/>
            </a:endParaRPr>
          </a:p>
          <a:p>
            <a:pPr marL="342900" lvl="0" indent="-342900" algn="just" rtl="1">
              <a:spcBef>
                <a:spcPts val="0"/>
              </a:spcBef>
              <a:buFont typeface="Wingdings" panose="05000000000000000000" pitchFamily="2" charset="2"/>
              <a:buChar char="v"/>
              <a:defRPr/>
            </a:pPr>
            <a:r>
              <a:rPr lang="ar-KW" sz="20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Times New Roman" panose="02020603050405020304" pitchFamily="18" charset="0"/>
              </a:rPr>
              <a:t>اجتماع رقم (5) </a:t>
            </a:r>
            <a:r>
              <a:rPr lang="ar-KW" sz="2000" b="1" dirty="0">
                <a:solidFill>
                  <a:prstClr val="black"/>
                </a:solidFill>
              </a:rPr>
              <a:t>:</a:t>
            </a:r>
          </a:p>
          <a:p>
            <a:pPr lvl="0" algn="just" rtl="1">
              <a:spcBef>
                <a:spcPts val="0"/>
              </a:spcBef>
              <a:defRPr/>
            </a:pPr>
            <a:endParaRPr lang="ar-KW" sz="2000" b="1" dirty="0">
              <a:solidFill>
                <a:prstClr val="black"/>
              </a:solidFill>
            </a:endParaRPr>
          </a:p>
          <a:p>
            <a:pPr marL="342900" lvl="0" indent="-342900" algn="just" rtl="1">
              <a:spcBef>
                <a:spcPts val="0"/>
              </a:spcBef>
              <a:buFontTx/>
              <a:buChar char="-"/>
              <a:defRPr/>
            </a:pPr>
            <a:r>
              <a:rPr lang="ar-KW" sz="2000" b="1" dirty="0">
                <a:solidFill>
                  <a:srgbClr val="000000"/>
                </a:solidFill>
                <a:latin typeface="Calibri" panose="020F0502020204030204" pitchFamily="34" charset="0"/>
              </a:rPr>
              <a:t>عرض ومناقشة القرارات و القوانين في موقع وزارة التجارة و الصناعة .</a:t>
            </a:r>
          </a:p>
          <a:p>
            <a:pPr marL="342900" lvl="0" indent="-342900" algn="just" rtl="1">
              <a:spcBef>
                <a:spcPts val="0"/>
              </a:spcBef>
              <a:buFontTx/>
              <a:buChar char="-"/>
              <a:defRPr/>
            </a:pPr>
            <a:r>
              <a:rPr lang="ar-KW" sz="2000" b="1" dirty="0">
                <a:solidFill>
                  <a:srgbClr val="000000"/>
                </a:solidFill>
                <a:latin typeface="Calibri" panose="020F0502020204030204" pitchFamily="34" charset="0"/>
              </a:rPr>
              <a:t>تم تقديم  اقتراح خاص بالتطبيق التجريبي للحوكمة في إحدى إدارات الوزارة: تم اختيار إدارة غسل الأموال ومكافحة الإرهاب ومقابلة المراقبة ورفع تقرير وعرض التوصيات في اجتماع الفريق</a:t>
            </a:r>
          </a:p>
          <a:p>
            <a:pPr marL="342900" lvl="0" indent="-342900" algn="just" rtl="1">
              <a:spcBef>
                <a:spcPts val="0"/>
              </a:spcBef>
              <a:buFontTx/>
              <a:buChar char="-"/>
              <a:defRPr/>
            </a:pPr>
            <a:endParaRPr lang="ar-KW" sz="2000" b="1" dirty="0">
              <a:solidFill>
                <a:srgbClr val="000000"/>
              </a:solidFill>
              <a:latin typeface="Calibri" panose="020F0502020204030204" pitchFamily="34" charset="0"/>
            </a:endParaRPr>
          </a:p>
          <a:p>
            <a:pPr marL="342900" lvl="0" indent="-342900" algn="just" rtl="1">
              <a:spcBef>
                <a:spcPts val="0"/>
              </a:spcBef>
              <a:buFont typeface="Wingdings" panose="05000000000000000000" pitchFamily="2" charset="2"/>
              <a:buChar char="v"/>
              <a:defRPr/>
            </a:pPr>
            <a:r>
              <a:rPr lang="ar-KW" sz="20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Times New Roman" panose="02020603050405020304" pitchFamily="18" charset="0"/>
              </a:rPr>
              <a:t>اجتماع رقم (6) </a:t>
            </a:r>
            <a:r>
              <a:rPr lang="ar-KW" sz="2000" b="1" dirty="0">
                <a:solidFill>
                  <a:prstClr val="black"/>
                </a:solidFill>
              </a:rPr>
              <a:t>:</a:t>
            </a:r>
          </a:p>
          <a:p>
            <a:pPr lvl="0" algn="just" rtl="1">
              <a:spcBef>
                <a:spcPts val="0"/>
              </a:spcBef>
              <a:defRPr/>
            </a:pPr>
            <a:endParaRPr lang="ar-KW" sz="500" b="1" dirty="0">
              <a:solidFill>
                <a:prstClr val="black"/>
              </a:solidFill>
            </a:endParaRPr>
          </a:p>
          <a:p>
            <a:pPr marL="342900" indent="-342900" algn="just" rtl="1">
              <a:lnSpc>
                <a:spcPct val="120000"/>
              </a:lnSpc>
              <a:spcBef>
                <a:spcPts val="0"/>
              </a:spcBef>
              <a:buFontTx/>
              <a:buChar char="-"/>
              <a:defRPr/>
            </a:pPr>
            <a:r>
              <a:rPr lang="ar-KW" sz="2000" b="1" dirty="0">
                <a:solidFill>
                  <a:srgbClr val="000000"/>
                </a:solidFill>
                <a:latin typeface="Calibri" panose="020F0502020204030204" pitchFamily="34" charset="0"/>
              </a:rPr>
              <a:t>عرض ومناقشة عناصر تقييم  الحوكمة  المؤسسية على إدارة غسيل أموال و تمويل الإرهاب .</a:t>
            </a:r>
          </a:p>
          <a:p>
            <a:pPr marL="342900" indent="-342900" algn="just" rtl="1">
              <a:lnSpc>
                <a:spcPct val="120000"/>
              </a:lnSpc>
              <a:spcBef>
                <a:spcPts val="0"/>
              </a:spcBef>
              <a:buFontTx/>
              <a:buChar char="-"/>
              <a:defRPr/>
            </a:pPr>
            <a:r>
              <a:rPr lang="ar-KW" sz="2000" b="1" dirty="0">
                <a:solidFill>
                  <a:srgbClr val="000000"/>
                </a:solidFill>
                <a:latin typeface="Calibri" panose="020F0502020204030204" pitchFamily="34" charset="0"/>
              </a:rPr>
              <a:t>ترشيح ضابط أخلاقي حيث يتم تدريبه لتلقي الشكاوي الخاصة بانتهاكات مدونة السلوك الوظيفي ووضع قائمة العقوبات لانتهاكات وفق القانون بالتنسيق مع نظم المعلومات لتخصيص إيميل لاستقبال الشكاوي .</a:t>
            </a:r>
          </a:p>
          <a:p>
            <a:pPr marL="342900" indent="-342900" algn="just" rtl="1">
              <a:lnSpc>
                <a:spcPct val="120000"/>
              </a:lnSpc>
              <a:spcBef>
                <a:spcPts val="0"/>
              </a:spcBef>
              <a:buFontTx/>
              <a:buChar char="-"/>
              <a:defRPr/>
            </a:pPr>
            <a:r>
              <a:rPr lang="ar-KW" sz="2000" b="1" dirty="0">
                <a:solidFill>
                  <a:srgbClr val="000000"/>
                </a:solidFill>
                <a:latin typeface="Calibri" panose="020F0502020204030204" pitchFamily="34" charset="0"/>
              </a:rPr>
              <a:t>وضع باركود مدونة السلوك في قرار التعيين للموظفين الجدد لتعرفيهم بمدونة السلوك الوظيفي ويوقعون عليها</a:t>
            </a:r>
            <a:r>
              <a:rPr lang="en-US" sz="2000" b="1" dirty="0">
                <a:solidFill>
                  <a:srgbClr val="000000"/>
                </a:solidFill>
                <a:latin typeface="Calibri" panose="020F0502020204030204" pitchFamily="34" charset="0"/>
                <a:cs typeface="Arial" panose="020B0604020202020204" pitchFamily="34" charset="0"/>
              </a:rPr>
              <a:t>.</a:t>
            </a:r>
            <a:endParaRPr lang="ar-KW" sz="2000" b="1" dirty="0">
              <a:solidFill>
                <a:srgbClr val="000000"/>
              </a:solidFill>
              <a:latin typeface="Calibri" panose="020F0502020204030204" pitchFamily="34" charset="0"/>
              <a:cs typeface="Arial" panose="020B0604020202020204" pitchFamily="34" charset="0"/>
            </a:endParaRPr>
          </a:p>
          <a:p>
            <a:pPr marL="342900" indent="-342900" algn="just" rtl="1">
              <a:lnSpc>
                <a:spcPct val="120000"/>
              </a:lnSpc>
              <a:spcBef>
                <a:spcPts val="0"/>
              </a:spcBef>
              <a:buFontTx/>
              <a:buChar char="-"/>
              <a:defRPr/>
            </a:pPr>
            <a:r>
              <a:rPr lang="ar-KW" sz="2000" b="1" dirty="0">
                <a:solidFill>
                  <a:srgbClr val="000000"/>
                </a:solidFill>
                <a:latin typeface="Calibri" panose="020F0502020204030204" pitchFamily="34" charset="0"/>
                <a:cs typeface="Arial" panose="020B0604020202020204" pitchFamily="34" charset="0"/>
              </a:rPr>
              <a:t>تم وضع إيميل خاص بإدارة الرقابة التجارية وحماية المستهلك بالتنسيق مع إدارة نظم وتقنية المعلومات وهو : ٌ</a:t>
            </a:r>
            <a:r>
              <a:rPr lang="en-US" sz="2000" b="1" dirty="0" err="1">
                <a:solidFill>
                  <a:srgbClr val="000000"/>
                </a:solidFill>
                <a:latin typeface="Calibri" panose="020F0502020204030204" pitchFamily="34" charset="0"/>
                <a:cs typeface="Arial" panose="020B0604020202020204" pitchFamily="34" charset="0"/>
              </a:rPr>
              <a:t>Raqaba@</a:t>
            </a:r>
            <a:r>
              <a:rPr lang="en-US" sz="2000" b="1" err="1">
                <a:solidFill>
                  <a:srgbClr val="000000"/>
                </a:solidFill>
                <a:latin typeface="Calibri" panose="020F0502020204030204" pitchFamily="34" charset="0"/>
                <a:cs typeface="Arial" panose="020B0604020202020204" pitchFamily="34" charset="0"/>
              </a:rPr>
              <a:t>moci</a:t>
            </a:r>
            <a:r>
              <a:rPr lang="en-US" sz="2000" b="1">
                <a:solidFill>
                  <a:srgbClr val="000000"/>
                </a:solidFill>
                <a:latin typeface="Calibri" panose="020F0502020204030204" pitchFamily="34" charset="0"/>
                <a:cs typeface="Arial" panose="020B0604020202020204" pitchFamily="34" charset="0"/>
              </a:rPr>
              <a:t>.gov.kw</a:t>
            </a:r>
            <a:endParaRPr lang="ar-KW" sz="2000" b="1" dirty="0">
              <a:solidFill>
                <a:srgbClr val="000000"/>
              </a:solidFill>
              <a:latin typeface="Calibri" panose="020F0502020204030204" pitchFamily="34" charset="0"/>
              <a:cs typeface="Arial" panose="020B0604020202020204" pitchFamily="34" charset="0"/>
            </a:endParaRPr>
          </a:p>
          <a:p>
            <a:endParaRPr lang="en-US" sz="1800" dirty="0"/>
          </a:p>
        </p:txBody>
      </p:sp>
      <p:sp>
        <p:nvSpPr>
          <p:cNvPr id="5" name="Date Placeholder 4">
            <a:extLst>
              <a:ext uri="{FF2B5EF4-FFF2-40B4-BE49-F238E27FC236}">
                <a16:creationId xmlns:a16="http://schemas.microsoft.com/office/drawing/2014/main" id="{7C4026FA-D67E-40CA-A842-3CAF3854403C}"/>
              </a:ext>
            </a:extLst>
          </p:cNvPr>
          <p:cNvSpPr>
            <a:spLocks noGrp="1"/>
          </p:cNvSpPr>
          <p:nvPr>
            <p:ph type="dt" sz="half" idx="10"/>
          </p:nvPr>
        </p:nvSpPr>
        <p:spPr/>
        <p:txBody>
          <a:bodyPr/>
          <a:lstStyle/>
          <a:p>
            <a:r>
              <a:rPr lang="en-US"/>
              <a:t>06/05/2026</a:t>
            </a:r>
            <a:endParaRPr lang="en-GB" dirty="0"/>
          </a:p>
        </p:txBody>
      </p:sp>
      <p:sp>
        <p:nvSpPr>
          <p:cNvPr id="6" name="Slide Number Placeholder 5">
            <a:extLst>
              <a:ext uri="{FF2B5EF4-FFF2-40B4-BE49-F238E27FC236}">
                <a16:creationId xmlns:a16="http://schemas.microsoft.com/office/drawing/2014/main" id="{A4CE9E41-8390-41C8-92C7-C4A14F48516A}"/>
              </a:ext>
            </a:extLst>
          </p:cNvPr>
          <p:cNvSpPr>
            <a:spLocks noGrp="1"/>
          </p:cNvSpPr>
          <p:nvPr>
            <p:ph type="sldNum" sz="quarter" idx="12"/>
          </p:nvPr>
        </p:nvSpPr>
        <p:spPr/>
        <p:txBody>
          <a:bodyPr/>
          <a:lstStyle/>
          <a:p>
            <a:fld id="{D7DEAEBE-8355-498E-ABC7-7602232D4ED4}" type="slidenum">
              <a:rPr lang="en-GB" smtClean="0"/>
              <a:t>16</a:t>
            </a:fld>
            <a:endParaRPr lang="en-GB" dirty="0"/>
          </a:p>
        </p:txBody>
      </p:sp>
    </p:spTree>
    <p:extLst>
      <p:ext uri="{BB962C8B-B14F-4D97-AF65-F5344CB8AC3E}">
        <p14:creationId xmlns:p14="http://schemas.microsoft.com/office/powerpoint/2010/main" val="2792280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B4E45-5F0E-4B3C-8F81-3A40B4EA676A}"/>
              </a:ext>
            </a:extLst>
          </p:cNvPr>
          <p:cNvSpPr>
            <a:spLocks noGrp="1"/>
          </p:cNvSpPr>
          <p:nvPr>
            <p:ph type="ctrTitle"/>
          </p:nvPr>
        </p:nvSpPr>
        <p:spPr>
          <a:xfrm>
            <a:off x="65313" y="928247"/>
            <a:ext cx="9144000" cy="923731"/>
          </a:xfrm>
        </p:spPr>
        <p:txBody>
          <a:bodyPr/>
          <a:lstStyle/>
          <a:p>
            <a:pPr>
              <a:lnSpc>
                <a:spcPct val="150000"/>
              </a:lnSpc>
            </a:pPr>
            <a:r>
              <a:rPr lang="ar-KW"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التقييم المؤسسي لوزارة التجارة </a:t>
            </a:r>
            <a:endParaRPr lang="en-US"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Subtitle 2">
            <a:extLst>
              <a:ext uri="{FF2B5EF4-FFF2-40B4-BE49-F238E27FC236}">
                <a16:creationId xmlns:a16="http://schemas.microsoft.com/office/drawing/2014/main" id="{BEB12E4C-7FA8-4F9A-924F-C0D5CBB5E658}"/>
              </a:ext>
            </a:extLst>
          </p:cNvPr>
          <p:cNvSpPr>
            <a:spLocks noGrp="1"/>
          </p:cNvSpPr>
          <p:nvPr>
            <p:ph type="subTitle" idx="1"/>
          </p:nvPr>
        </p:nvSpPr>
        <p:spPr>
          <a:xfrm>
            <a:off x="236376" y="2457450"/>
            <a:ext cx="8730342" cy="3166110"/>
          </a:xfrm>
        </p:spPr>
        <p:txBody>
          <a:bodyPr>
            <a:normAutofit/>
          </a:bodyPr>
          <a:lstStyle/>
          <a:p>
            <a:pPr algn="just" rtl="1" fontAlgn="base"/>
            <a:r>
              <a:rPr lang="ar-KW" sz="2000" b="1" dirty="0">
                <a:solidFill>
                  <a:schemeClr val="accent1">
                    <a:lumMod val="75000"/>
                  </a:schemeClr>
                </a:solidFill>
              </a:rPr>
              <a:t>التقييم المؤسسي لوزارة التجارة يقيس مدى تطبيق مبادئ الحوكمة وهي (الشفافية ، العدالة ، المشاركة ، النزاهة ،المساءلة، الاستدامة) والمؤشرات الخاصة بها لكل مبدأ له 10 مؤشرات وبالتالي يتم تقييم كل مؤشر( من 1 الى 5 )</a:t>
            </a:r>
            <a:r>
              <a:rPr lang="ar-KW" sz="2000" b="1" u="sng" dirty="0">
                <a:solidFill>
                  <a:schemeClr val="accent1">
                    <a:lumMod val="75000"/>
                  </a:schemeClr>
                </a:solidFill>
              </a:rPr>
              <a:t> و</a:t>
            </a:r>
            <a:r>
              <a:rPr lang="ar-SA" sz="2000" b="1" u="sng" dirty="0">
                <a:solidFill>
                  <a:schemeClr val="accent1">
                    <a:lumMod val="75000"/>
                  </a:schemeClr>
                </a:solidFill>
              </a:rPr>
              <a:t>5 يعني </a:t>
            </a:r>
            <a:r>
              <a:rPr lang="ar-KW" sz="2000" b="1" u="sng" dirty="0">
                <a:solidFill>
                  <a:schemeClr val="accent1">
                    <a:lumMod val="75000"/>
                  </a:schemeClr>
                </a:solidFill>
              </a:rPr>
              <a:t>انه موجود ومطبق ومفع</a:t>
            </a:r>
            <a:r>
              <a:rPr lang="ar-KW" sz="2000" b="1" dirty="0">
                <a:solidFill>
                  <a:schemeClr val="accent1">
                    <a:lumMod val="75000"/>
                  </a:schemeClr>
                </a:solidFill>
              </a:rPr>
              <a:t>ل </a:t>
            </a:r>
            <a:r>
              <a:rPr lang="ar-KW" sz="2000" b="1" u="sng" dirty="0">
                <a:solidFill>
                  <a:schemeClr val="accent1">
                    <a:lumMod val="75000"/>
                  </a:schemeClr>
                </a:solidFill>
              </a:rPr>
              <a:t>اما 1 يعني انه غير موجود</a:t>
            </a:r>
            <a:r>
              <a:rPr lang="ar-SA" sz="2000" b="1" dirty="0">
                <a:solidFill>
                  <a:schemeClr val="accent1">
                    <a:lumMod val="75000"/>
                  </a:schemeClr>
                </a:solidFill>
              </a:rPr>
              <a:t>  ، </a:t>
            </a:r>
            <a:r>
              <a:rPr lang="ar-KW" sz="2000" b="1" dirty="0">
                <a:solidFill>
                  <a:schemeClr val="accent1">
                    <a:lumMod val="75000"/>
                  </a:schemeClr>
                </a:solidFill>
              </a:rPr>
              <a:t>ثم بعد ذلك يتم وضع الأدلة الخاصة بكل مؤشر </a:t>
            </a:r>
            <a:endParaRPr lang="en-US" sz="2000" dirty="0">
              <a:solidFill>
                <a:schemeClr val="accent1">
                  <a:lumMod val="75000"/>
                </a:schemeClr>
              </a:solidFill>
            </a:endParaRPr>
          </a:p>
          <a:p>
            <a:pPr algn="just" rtl="1" fontAlgn="base"/>
            <a:r>
              <a:rPr lang="ar-KW" sz="2000" b="1" dirty="0">
                <a:solidFill>
                  <a:schemeClr val="accent1">
                    <a:lumMod val="75000"/>
                  </a:schemeClr>
                </a:solidFill>
              </a:rPr>
              <a:t>وسوف يتم  شرح كل مبدأ على حدا :</a:t>
            </a:r>
            <a:r>
              <a:rPr lang="ar-SA" sz="2000" dirty="0">
                <a:solidFill>
                  <a:schemeClr val="accent1">
                    <a:lumMod val="75000"/>
                  </a:schemeClr>
                </a:solidFill>
              </a:rPr>
              <a:t> </a:t>
            </a:r>
            <a:endParaRPr lang="en-US" sz="2000" dirty="0">
              <a:solidFill>
                <a:schemeClr val="accent1">
                  <a:lumMod val="75000"/>
                </a:schemeClr>
              </a:solidFill>
            </a:endParaRPr>
          </a:p>
          <a:p>
            <a:endParaRPr lang="en-US" dirty="0"/>
          </a:p>
        </p:txBody>
      </p:sp>
      <p:sp>
        <p:nvSpPr>
          <p:cNvPr id="5" name="Date Placeholder 4">
            <a:extLst>
              <a:ext uri="{FF2B5EF4-FFF2-40B4-BE49-F238E27FC236}">
                <a16:creationId xmlns:a16="http://schemas.microsoft.com/office/drawing/2014/main" id="{F2FC0548-6097-425C-A670-BD3B1F97E1AA}"/>
              </a:ext>
            </a:extLst>
          </p:cNvPr>
          <p:cNvSpPr>
            <a:spLocks noGrp="1"/>
          </p:cNvSpPr>
          <p:nvPr>
            <p:ph type="dt" sz="half" idx="10"/>
          </p:nvPr>
        </p:nvSpPr>
        <p:spPr/>
        <p:txBody>
          <a:bodyPr/>
          <a:lstStyle/>
          <a:p>
            <a:r>
              <a:rPr lang="en-US"/>
              <a:t>06/05/2026</a:t>
            </a:r>
            <a:endParaRPr lang="en-GB" dirty="0"/>
          </a:p>
        </p:txBody>
      </p:sp>
      <p:sp>
        <p:nvSpPr>
          <p:cNvPr id="6" name="Slide Number Placeholder 5">
            <a:extLst>
              <a:ext uri="{FF2B5EF4-FFF2-40B4-BE49-F238E27FC236}">
                <a16:creationId xmlns:a16="http://schemas.microsoft.com/office/drawing/2014/main" id="{CFE6EEF7-76EC-4154-9349-ECBD6910AE0A}"/>
              </a:ext>
            </a:extLst>
          </p:cNvPr>
          <p:cNvSpPr>
            <a:spLocks noGrp="1"/>
          </p:cNvSpPr>
          <p:nvPr>
            <p:ph type="sldNum" sz="quarter" idx="12"/>
          </p:nvPr>
        </p:nvSpPr>
        <p:spPr/>
        <p:txBody>
          <a:bodyPr/>
          <a:lstStyle/>
          <a:p>
            <a:fld id="{D7DEAEBE-8355-498E-ABC7-7602232D4ED4}" type="slidenum">
              <a:rPr lang="en-GB" smtClean="0"/>
              <a:t>17</a:t>
            </a:fld>
            <a:endParaRPr lang="en-GB" dirty="0"/>
          </a:p>
        </p:txBody>
      </p:sp>
    </p:spTree>
    <p:extLst>
      <p:ext uri="{BB962C8B-B14F-4D97-AF65-F5344CB8AC3E}">
        <p14:creationId xmlns:p14="http://schemas.microsoft.com/office/powerpoint/2010/main" val="3507148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70E37-4980-8418-65C3-3912FC02AC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6B9B74-F825-92EC-A9D8-AE7A4B79315E}"/>
              </a:ext>
            </a:extLst>
          </p:cNvPr>
          <p:cNvSpPr>
            <a:spLocks noGrp="1"/>
          </p:cNvSpPr>
          <p:nvPr>
            <p:ph type="title"/>
          </p:nvPr>
        </p:nvSpPr>
        <p:spPr>
          <a:xfrm>
            <a:off x="7893336" y="141342"/>
            <a:ext cx="2300747"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مؤشرات الشفافية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5341CC99-2C03-BEBD-FF69-45EF846B63BD}"/>
              </a:ext>
            </a:extLst>
          </p:cNvPr>
          <p:cNvSpPr>
            <a:spLocks noGrp="1"/>
          </p:cNvSpPr>
          <p:nvPr>
            <p:ph idx="1"/>
          </p:nvPr>
        </p:nvSpPr>
        <p:spPr>
          <a:xfrm>
            <a:off x="230892" y="1166492"/>
            <a:ext cx="8812817" cy="5085625"/>
          </a:xfrm>
        </p:spPr>
        <p:txBody>
          <a:bodyPr>
            <a:noAutofit/>
          </a:bodyPr>
          <a:lstStyle/>
          <a:p>
            <a:pPr algn="justLow" rtl="1">
              <a:lnSpc>
                <a:spcPct val="110000"/>
              </a:lnSpc>
              <a:spcBef>
                <a:spcPts val="0"/>
              </a:spcBef>
              <a:spcAft>
                <a:spcPts val="1200"/>
              </a:spcAft>
              <a:buFont typeface="+mj-lt"/>
              <a:buAutoNum type="arabicPeriod"/>
            </a:pPr>
            <a:r>
              <a:rPr lang="ar-SA" sz="2000" b="1" i="0" dirty="0">
                <a:solidFill>
                  <a:srgbClr val="000000"/>
                </a:solidFill>
                <a:effectLst/>
                <a:latin typeface="Segoe UI" panose="020B0502040204020203" pitchFamily="34" charset="0"/>
              </a:rPr>
              <a:t> </a:t>
            </a:r>
            <a:r>
              <a:rPr lang="ar-KW" sz="1800" b="1" dirty="0">
                <a:solidFill>
                  <a:srgbClr val="000000"/>
                </a:solidFill>
                <a:latin typeface="Segoe UI" panose="020B0502040204020203" pitchFamily="34" charset="0"/>
              </a:rPr>
              <a:t>تم </a:t>
            </a:r>
            <a:r>
              <a:rPr lang="ar-SA" sz="1800" b="1" dirty="0">
                <a:solidFill>
                  <a:srgbClr val="000000"/>
                </a:solidFill>
                <a:latin typeface="Segoe UI" panose="020B0502040204020203" pitchFamily="34" charset="0"/>
              </a:rPr>
              <a:t>وضع </a:t>
            </a:r>
            <a:r>
              <a:rPr lang="ar-KW" sz="1800" b="1" dirty="0">
                <a:solidFill>
                  <a:srgbClr val="000000"/>
                </a:solidFill>
                <a:latin typeface="Segoe UI" panose="020B0502040204020203" pitchFamily="34" charset="0"/>
              </a:rPr>
              <a:t>سياسة</a:t>
            </a:r>
            <a:r>
              <a:rPr lang="ar-SA" sz="1800" b="1" dirty="0">
                <a:solidFill>
                  <a:srgbClr val="000000"/>
                </a:solidFill>
                <a:latin typeface="Segoe UI" panose="020B0502040204020203" pitchFamily="34" charset="0"/>
              </a:rPr>
              <a:t> عامة معتمده للنشر والافصاح عن المعلومات للجمهور المعني </a:t>
            </a:r>
            <a:r>
              <a:rPr lang="ar-KW" sz="1800" b="1" dirty="0">
                <a:solidFill>
                  <a:srgbClr val="000000"/>
                </a:solidFill>
                <a:latin typeface="Segoe UI" panose="020B0502040204020203" pitchFamily="34" charset="0"/>
              </a:rPr>
              <a:t>كالتالي </a:t>
            </a:r>
            <a:r>
              <a:rPr lang="ar-SA" sz="1800" b="1" dirty="0">
                <a:solidFill>
                  <a:srgbClr val="000000"/>
                </a:solidFill>
                <a:latin typeface="Segoe UI" panose="020B0502040204020203" pitchFamily="34" charset="0"/>
              </a:rPr>
              <a:t>:</a:t>
            </a:r>
          </a:p>
          <a:p>
            <a:pPr algn="justLow" rtl="1">
              <a:lnSpc>
                <a:spcPct val="110000"/>
              </a:lnSpc>
              <a:spcBef>
                <a:spcPts val="0"/>
              </a:spcBef>
              <a:spcAft>
                <a:spcPts val="1200"/>
              </a:spcAft>
              <a:buFont typeface="Arial" panose="020B0604020202020204" pitchFamily="34" charset="0"/>
              <a:buChar char="•"/>
            </a:pPr>
            <a:r>
              <a:rPr lang="ar-SA" sz="1800" b="1" dirty="0">
                <a:solidFill>
                  <a:srgbClr val="000000"/>
                </a:solidFill>
                <a:latin typeface="Segoe UI" panose="020B0502040204020203" pitchFamily="34" charset="0"/>
              </a:rPr>
              <a:t>﻿</a:t>
            </a:r>
            <a:r>
              <a:rPr lang="ar-SA" sz="1800" b="1" dirty="0">
                <a:solidFill>
                  <a:schemeClr val="tx2">
                    <a:lumMod val="75000"/>
                    <a:lumOff val="25000"/>
                  </a:schemeClr>
                </a:solidFill>
                <a:latin typeface="Segoe UI" panose="020B0502040204020203" pitchFamily="34" charset="0"/>
              </a:rPr>
              <a:t>تصنيف المعلومات (سريا)</a:t>
            </a:r>
          </a:p>
          <a:p>
            <a:pPr algn="justLow" rtl="1">
              <a:lnSpc>
                <a:spcPct val="110000"/>
              </a:lnSpc>
              <a:spcBef>
                <a:spcPts val="0"/>
              </a:spcBef>
              <a:spcAft>
                <a:spcPts val="1200"/>
              </a:spcAft>
              <a:buFont typeface="Arial" panose="020B0604020202020204" pitchFamily="34" charset="0"/>
              <a:buChar char="•"/>
            </a:pPr>
            <a:r>
              <a:rPr lang="ar-SA" sz="1800" b="1" dirty="0">
                <a:solidFill>
                  <a:schemeClr val="tx2">
                    <a:lumMod val="75000"/>
                    <a:lumOff val="25000"/>
                  </a:schemeClr>
                </a:solidFill>
                <a:latin typeface="Segoe UI" panose="020B0502040204020203" pitchFamily="34" charset="0"/>
              </a:rPr>
              <a:t>﻿تصنيف المعلومات (المتاحة للنشر) حسب قانون 12 لسنة 2020 الخاص بشأن حق الاطلاع.</a:t>
            </a:r>
          </a:p>
          <a:p>
            <a:pPr algn="justLow" rtl="1">
              <a:lnSpc>
                <a:spcPct val="110000"/>
              </a:lnSpc>
              <a:spcBef>
                <a:spcPts val="0"/>
              </a:spcBef>
              <a:spcAft>
                <a:spcPts val="1200"/>
              </a:spcAft>
              <a:buFont typeface="Arial" panose="020B0604020202020204" pitchFamily="34" charset="0"/>
              <a:buChar char="•"/>
            </a:pPr>
            <a:r>
              <a:rPr lang="ar-SA" sz="1800" b="1" dirty="0">
                <a:solidFill>
                  <a:schemeClr val="tx2">
                    <a:lumMod val="75000"/>
                    <a:lumOff val="25000"/>
                  </a:schemeClr>
                </a:solidFill>
                <a:latin typeface="Segoe UI" panose="020B0502040204020203" pitchFamily="34" charset="0"/>
              </a:rPr>
              <a:t>﻿تصنيف المعلومات وما يجب اعتبار متاح للنشر للجمهور بكافة الوسائل المتاحة لدي الوزارة </a:t>
            </a:r>
            <a:r>
              <a:rPr lang="ar-SA" sz="1800" b="1" dirty="0">
                <a:solidFill>
                  <a:srgbClr val="000000"/>
                </a:solidFill>
                <a:latin typeface="Segoe UI" panose="020B0502040204020203" pitchFamily="34" charset="0"/>
              </a:rPr>
              <a:t>. </a:t>
            </a:r>
          </a:p>
          <a:p>
            <a:pPr marL="0" indent="0" algn="justLow" rtl="1">
              <a:lnSpc>
                <a:spcPct val="110000"/>
              </a:lnSpc>
              <a:spcBef>
                <a:spcPts val="0"/>
              </a:spcBef>
              <a:spcAft>
                <a:spcPts val="1200"/>
              </a:spcAft>
              <a:buNone/>
            </a:pPr>
            <a:r>
              <a:rPr lang="ar-SA" sz="1800" b="1" dirty="0">
                <a:solidFill>
                  <a:srgbClr val="000000"/>
                </a:solidFill>
                <a:latin typeface="Segoe UI" panose="020B0502040204020203" pitchFamily="34" charset="0"/>
              </a:rPr>
              <a:t>2. أهداف المنظمة والنظام الأساسي والهيكل التنظيمي منشوره في الموقع الكتروني.</a:t>
            </a:r>
          </a:p>
          <a:p>
            <a:pPr marL="0" indent="0" algn="justLow" rtl="1">
              <a:lnSpc>
                <a:spcPct val="110000"/>
              </a:lnSpc>
              <a:spcBef>
                <a:spcPts val="0"/>
              </a:spcBef>
              <a:spcAft>
                <a:spcPts val="1200"/>
              </a:spcAft>
              <a:buNone/>
            </a:pPr>
            <a:r>
              <a:rPr lang="ar-SA" sz="1800" b="1" dirty="0">
                <a:solidFill>
                  <a:srgbClr val="000000"/>
                </a:solidFill>
                <a:latin typeface="Segoe UI" panose="020B0502040204020203" pitchFamily="34" charset="0"/>
              </a:rPr>
              <a:t>3. أسماء المس</a:t>
            </a:r>
            <a:r>
              <a:rPr lang="ar-KW" sz="1800" b="1" dirty="0">
                <a:solidFill>
                  <a:srgbClr val="000000"/>
                </a:solidFill>
                <a:latin typeface="Segoe UI" panose="020B0502040204020203" pitchFamily="34" charset="0"/>
              </a:rPr>
              <a:t>ئ</a:t>
            </a:r>
            <a:r>
              <a:rPr lang="ar-SA" sz="1800" b="1" dirty="0">
                <a:solidFill>
                  <a:srgbClr val="000000"/>
                </a:solidFill>
                <a:latin typeface="Segoe UI" panose="020B0502040204020203" pitchFamily="34" charset="0"/>
              </a:rPr>
              <a:t>ولين في المنظمة وكيفية التواصل معهم ، </a:t>
            </a:r>
            <a:r>
              <a:rPr lang="ar-KW" sz="1800" b="1" dirty="0">
                <a:solidFill>
                  <a:srgbClr val="000000"/>
                </a:solidFill>
                <a:latin typeface="Segoe UI" panose="020B0502040204020203" pitchFamily="34" charset="0"/>
              </a:rPr>
              <a:t>وتحتاج إلى إضافة </a:t>
            </a:r>
            <a:r>
              <a:rPr lang="ar-SA" sz="1800" b="1" dirty="0">
                <a:solidFill>
                  <a:srgbClr val="000000"/>
                </a:solidFill>
                <a:latin typeface="Segoe UI" panose="020B0502040204020203" pitchFamily="34" charset="0"/>
              </a:rPr>
              <a:t>الموقع (اللوكيشن) </a:t>
            </a:r>
            <a:r>
              <a:rPr lang="ar-KW" sz="1800" b="1" dirty="0">
                <a:solidFill>
                  <a:srgbClr val="000000"/>
                </a:solidFill>
                <a:latin typeface="Segoe UI" panose="020B0502040204020203" pitchFamily="34" charset="0"/>
              </a:rPr>
              <a:t>للإدارات الخارجية</a:t>
            </a:r>
            <a:r>
              <a:rPr lang="ar-SA" sz="1800" b="1" dirty="0">
                <a:solidFill>
                  <a:srgbClr val="000000"/>
                </a:solidFill>
                <a:latin typeface="Segoe UI" panose="020B0502040204020203" pitchFamily="34" charset="0"/>
              </a:rPr>
              <a:t>.</a:t>
            </a:r>
            <a:endParaRPr lang="ar-KW" sz="1800" b="1" dirty="0">
              <a:solidFill>
                <a:srgbClr val="000000"/>
              </a:solidFill>
              <a:latin typeface="Segoe UI" panose="020B0502040204020203" pitchFamily="34" charset="0"/>
            </a:endParaRPr>
          </a:p>
          <a:p>
            <a:pPr marL="0" indent="0" algn="justLow" rtl="1">
              <a:lnSpc>
                <a:spcPct val="110000"/>
              </a:lnSpc>
              <a:spcBef>
                <a:spcPts val="0"/>
              </a:spcBef>
              <a:spcAft>
                <a:spcPts val="1200"/>
              </a:spcAft>
              <a:buNone/>
            </a:pPr>
            <a:r>
              <a:rPr lang="ar-SA" sz="1800" b="1" dirty="0">
                <a:solidFill>
                  <a:srgbClr val="000000"/>
                </a:solidFill>
                <a:latin typeface="Segoe UI" panose="020B0502040204020203" pitchFamily="34" charset="0"/>
              </a:rPr>
              <a:t>4. برامج وخطط المنظمة وانجازاتها متاحه وهناك نشر لبعض إنجازات الوزارة مثل الاحصائيات لكن بحاجة الى إضافة معلومات أكثر من خلال التعاون مع مكتب الوزير ومكتب الوكيل ومن ثم إدارة العلاقات العامة ثم إدارة التخطيط</a:t>
            </a:r>
            <a:r>
              <a:rPr lang="ar-KW" sz="1800" b="1" dirty="0">
                <a:solidFill>
                  <a:srgbClr val="000000"/>
                </a:solidFill>
                <a:latin typeface="Segoe UI" panose="020B0502040204020203" pitchFamily="34" charset="0"/>
              </a:rPr>
              <a:t> </a:t>
            </a:r>
            <a:r>
              <a:rPr lang="ar-SA" sz="1800" b="1" dirty="0">
                <a:solidFill>
                  <a:srgbClr val="000000"/>
                </a:solidFill>
                <a:latin typeface="Segoe UI" panose="020B0502040204020203" pitchFamily="34" charset="0"/>
              </a:rPr>
              <a:t>بعد اعتمادها من الإدارة العليا يتم ارسالها لإدارة مركز نظم </a:t>
            </a:r>
            <a:r>
              <a:rPr lang="ar-KW" sz="1800" b="1" dirty="0">
                <a:solidFill>
                  <a:srgbClr val="000000"/>
                </a:solidFill>
                <a:latin typeface="Segoe UI" panose="020B0502040204020203" pitchFamily="34" charset="0"/>
              </a:rPr>
              <a:t>المعلومات </a:t>
            </a:r>
            <a:r>
              <a:rPr lang="ar-SA" sz="1800" b="1" dirty="0">
                <a:solidFill>
                  <a:srgbClr val="000000"/>
                </a:solidFill>
                <a:latin typeface="Segoe UI" panose="020B0502040204020203" pitchFamily="34" charset="0"/>
              </a:rPr>
              <a:t>لنشرها بالموقع الكتروني الرسمي للوزارة وفي صفحات مواقع التواصل الاجتماعي الرسمية للوزار</a:t>
            </a:r>
            <a:r>
              <a:rPr lang="ar-SA" sz="2000" b="1" dirty="0">
                <a:solidFill>
                  <a:srgbClr val="000000"/>
                </a:solidFill>
                <a:latin typeface="Segoe UI" panose="020B0502040204020203" pitchFamily="34" charset="0"/>
              </a:rPr>
              <a:t>ة.</a:t>
            </a:r>
          </a:p>
          <a:p>
            <a:pPr marL="0" indent="0" algn="justLow" rtl="1">
              <a:lnSpc>
                <a:spcPct val="110000"/>
              </a:lnSpc>
              <a:spcBef>
                <a:spcPts val="0"/>
              </a:spcBef>
              <a:spcAft>
                <a:spcPts val="1200"/>
              </a:spcAft>
              <a:buNone/>
            </a:pPr>
            <a:endParaRPr lang="ar-SA" sz="2000" b="1" dirty="0">
              <a:solidFill>
                <a:srgbClr val="000000"/>
              </a:solidFill>
              <a:latin typeface="Segoe UI" panose="020B0502040204020203" pitchFamily="34" charset="0"/>
            </a:endParaRPr>
          </a:p>
        </p:txBody>
      </p:sp>
      <p:sp>
        <p:nvSpPr>
          <p:cNvPr id="4" name="Date Placeholder 3">
            <a:extLst>
              <a:ext uri="{FF2B5EF4-FFF2-40B4-BE49-F238E27FC236}">
                <a16:creationId xmlns:a16="http://schemas.microsoft.com/office/drawing/2014/main" id="{F68F03E8-4FA1-4671-985B-254A40979760}"/>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5895828F-288F-4054-8919-4DB1E7298805}"/>
              </a:ext>
            </a:extLst>
          </p:cNvPr>
          <p:cNvSpPr>
            <a:spLocks noGrp="1"/>
          </p:cNvSpPr>
          <p:nvPr>
            <p:ph type="sldNum" sz="quarter" idx="12"/>
          </p:nvPr>
        </p:nvSpPr>
        <p:spPr/>
        <p:txBody>
          <a:bodyPr/>
          <a:lstStyle/>
          <a:p>
            <a:fld id="{D7DEAEBE-8355-498E-ABC7-7602232D4ED4}" type="slidenum">
              <a:rPr lang="en-GB" smtClean="0"/>
              <a:t>18</a:t>
            </a:fld>
            <a:endParaRPr lang="en-GB" dirty="0"/>
          </a:p>
        </p:txBody>
      </p:sp>
    </p:spTree>
    <p:extLst>
      <p:ext uri="{BB962C8B-B14F-4D97-AF65-F5344CB8AC3E}">
        <p14:creationId xmlns:p14="http://schemas.microsoft.com/office/powerpoint/2010/main" val="387491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65E3A-7B8F-C984-250B-016614BE6F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66F1FE-AAF7-53B8-A747-DC48383136EB}"/>
              </a:ext>
            </a:extLst>
          </p:cNvPr>
          <p:cNvSpPr>
            <a:spLocks noGrp="1"/>
          </p:cNvSpPr>
          <p:nvPr>
            <p:ph idx="1"/>
          </p:nvPr>
        </p:nvSpPr>
        <p:spPr>
          <a:xfrm>
            <a:off x="96773" y="1182687"/>
            <a:ext cx="8979854" cy="4439604"/>
          </a:xfrm>
        </p:spPr>
        <p:txBody>
          <a:bodyPr>
            <a:noAutofit/>
          </a:bodyPr>
          <a:lstStyle/>
          <a:p>
            <a:pPr marL="0" indent="0" algn="justLow" rtl="1">
              <a:lnSpc>
                <a:spcPct val="110000"/>
              </a:lnSpc>
              <a:spcBef>
                <a:spcPts val="0"/>
              </a:spcBef>
              <a:spcAft>
                <a:spcPts val="1200"/>
              </a:spcAft>
              <a:buNone/>
            </a:pPr>
            <a:r>
              <a:rPr lang="ar-SA" sz="1800" b="1" dirty="0">
                <a:solidFill>
                  <a:srgbClr val="000000"/>
                </a:solidFill>
                <a:latin typeface="Segoe UI" panose="020B0502040204020203" pitchFamily="34" charset="0"/>
              </a:rPr>
              <a:t>5. قرارات المنظمة معلنه بشكل منتظم موجودة في صفحات مواقع التواصل الاجتماعي الرسمية للوزارة .</a:t>
            </a:r>
          </a:p>
          <a:p>
            <a:pPr marL="0" indent="0" algn="justLow" rtl="1">
              <a:lnSpc>
                <a:spcPct val="110000"/>
              </a:lnSpc>
              <a:spcBef>
                <a:spcPts val="0"/>
              </a:spcBef>
              <a:spcAft>
                <a:spcPts val="1200"/>
              </a:spcAft>
              <a:buNone/>
            </a:pPr>
            <a:r>
              <a:rPr lang="ar-SA" sz="1800" b="1" dirty="0">
                <a:solidFill>
                  <a:srgbClr val="000000"/>
                </a:solidFill>
                <a:latin typeface="Segoe UI" panose="020B0502040204020203" pitchFamily="34" charset="0"/>
              </a:rPr>
              <a:t>6. اجراءات ومتطلبات وتوقيتات الحصول على الخدمات المنظمة محدده ومعلنة.</a:t>
            </a:r>
          </a:p>
          <a:p>
            <a:pPr marL="0" indent="0" algn="justLow" rtl="1">
              <a:lnSpc>
                <a:spcPct val="110000"/>
              </a:lnSpc>
              <a:spcBef>
                <a:spcPts val="0"/>
              </a:spcBef>
              <a:spcAft>
                <a:spcPts val="1200"/>
              </a:spcAft>
              <a:buNone/>
            </a:pPr>
            <a:r>
              <a:rPr lang="ar-SA" sz="1800" b="1" dirty="0">
                <a:solidFill>
                  <a:srgbClr val="000000"/>
                </a:solidFill>
                <a:latin typeface="Segoe UI" panose="020B0502040204020203" pitchFamily="34" charset="0"/>
              </a:rPr>
              <a:t>7. التقارير الدورية حول أنشطة المنظمة والموازنة المخصصة ومصادر التمويل واجه الصرف تحتاج </a:t>
            </a:r>
            <a:r>
              <a:rPr lang="ar-KW" sz="1800" b="1" dirty="0">
                <a:solidFill>
                  <a:srgbClr val="000000"/>
                </a:solidFill>
                <a:latin typeface="Segoe UI" panose="020B0502040204020203" pitchFamily="34" charset="0"/>
              </a:rPr>
              <a:t>ال</a:t>
            </a:r>
            <a:r>
              <a:rPr lang="ar-SA" sz="1800" b="1" dirty="0">
                <a:solidFill>
                  <a:srgbClr val="000000"/>
                </a:solidFill>
                <a:latin typeface="Segoe UI" panose="020B0502040204020203" pitchFamily="34" charset="0"/>
              </a:rPr>
              <a:t>عمل عليها ومن ثم الإعلان عنها من خلال نشرها .</a:t>
            </a:r>
          </a:p>
          <a:p>
            <a:pPr marL="0" indent="0" algn="justLow" rtl="1">
              <a:lnSpc>
                <a:spcPct val="110000"/>
              </a:lnSpc>
              <a:spcBef>
                <a:spcPts val="0"/>
              </a:spcBef>
              <a:spcAft>
                <a:spcPts val="1200"/>
              </a:spcAft>
              <a:buNone/>
            </a:pPr>
            <a:r>
              <a:rPr lang="ar-SA" sz="1800" b="1" dirty="0">
                <a:solidFill>
                  <a:srgbClr val="000000"/>
                </a:solidFill>
                <a:latin typeface="Segoe UI" panose="020B0502040204020203" pitchFamily="34" charset="0"/>
              </a:rPr>
              <a:t>8. تقارير </a:t>
            </a:r>
            <a:r>
              <a:rPr lang="ar-KW" sz="1800" b="1" dirty="0">
                <a:solidFill>
                  <a:srgbClr val="000000"/>
                </a:solidFill>
                <a:latin typeface="Segoe UI" panose="020B0502040204020203" pitchFamily="34" charset="0"/>
              </a:rPr>
              <a:t> المراجعة و التدقيق و الأجهزة الرقابية و الأجراءات </a:t>
            </a:r>
            <a:r>
              <a:rPr lang="ar-SA" sz="1800" b="1" dirty="0">
                <a:solidFill>
                  <a:srgbClr val="000000"/>
                </a:solidFill>
                <a:latin typeface="Segoe UI" panose="020B0502040204020203" pitchFamily="34" charset="0"/>
              </a:rPr>
              <a:t>الخاصة لا تنشر لأنها تعتبر بيانات سرية ترسل وتعرض فقط لمكتب الوزير.</a:t>
            </a:r>
          </a:p>
          <a:p>
            <a:pPr marL="0" indent="0" algn="justLow" rtl="1">
              <a:lnSpc>
                <a:spcPct val="110000"/>
              </a:lnSpc>
              <a:spcBef>
                <a:spcPts val="0"/>
              </a:spcBef>
              <a:spcAft>
                <a:spcPts val="1200"/>
              </a:spcAft>
              <a:buNone/>
            </a:pPr>
            <a:r>
              <a:rPr lang="ar-SA" sz="1800" b="1" dirty="0">
                <a:solidFill>
                  <a:srgbClr val="000000"/>
                </a:solidFill>
                <a:latin typeface="Segoe UI" panose="020B0502040204020203" pitchFamily="34" charset="0"/>
              </a:rPr>
              <a:t>9. إجراءات الحصول على البيانات المتخصصة بغرض البحث العملي او الدراسة او الاطلاع العام محددة ، هذه المعلومات تحتاج الى النشر من خلال تقديم </a:t>
            </a:r>
            <a:r>
              <a:rPr lang="ar-KW" sz="1800" b="1" dirty="0">
                <a:solidFill>
                  <a:srgbClr val="000000"/>
                </a:solidFill>
                <a:latin typeface="Segoe UI" panose="020B0502040204020203" pitchFamily="34" charset="0"/>
              </a:rPr>
              <a:t>نموذج </a:t>
            </a:r>
            <a:r>
              <a:rPr lang="ar-SA" sz="1800" b="1" dirty="0">
                <a:solidFill>
                  <a:srgbClr val="000000"/>
                </a:solidFill>
                <a:latin typeface="Segoe UI" panose="020B0502040204020203" pitchFamily="34" charset="0"/>
              </a:rPr>
              <a:t>للطلب في الموقع الرسمي مع تحديد البيانات واي اداره يمكن التواصل معها لتوفير المعلومات</a:t>
            </a:r>
            <a:r>
              <a:rPr lang="ar-KW" sz="1800" b="1" dirty="0">
                <a:solidFill>
                  <a:srgbClr val="000000"/>
                </a:solidFill>
                <a:latin typeface="Segoe UI" panose="020B0502040204020203" pitchFamily="34" charset="0"/>
              </a:rPr>
              <a:t>، وإعطاء اسم مستخدم (يوزر) لإدارة التخطيط الاستراتيجي والبحوث لتلقي الطلبات.</a:t>
            </a:r>
            <a:endParaRPr lang="ar-SA" sz="1800" b="1" dirty="0">
              <a:solidFill>
                <a:srgbClr val="000000"/>
              </a:solidFill>
              <a:latin typeface="Segoe UI" panose="020B0502040204020203" pitchFamily="34" charset="0"/>
            </a:endParaRPr>
          </a:p>
          <a:p>
            <a:pPr algn="r" rtl="1">
              <a:buFont typeface="+mj-lt"/>
              <a:buAutoNum type="arabicPeriod"/>
            </a:pPr>
            <a:endParaRPr lang="ar-SA" sz="2000" b="1" i="0" dirty="0">
              <a:solidFill>
                <a:srgbClr val="000000"/>
              </a:solidFill>
              <a:effectLst/>
              <a:latin typeface="Segoe UI" panose="020B0502040204020203" pitchFamily="34" charset="0"/>
            </a:endParaRPr>
          </a:p>
        </p:txBody>
      </p:sp>
      <p:sp>
        <p:nvSpPr>
          <p:cNvPr id="2" name="Date Placeholder 1">
            <a:extLst>
              <a:ext uri="{FF2B5EF4-FFF2-40B4-BE49-F238E27FC236}">
                <a16:creationId xmlns:a16="http://schemas.microsoft.com/office/drawing/2014/main" id="{07A6F67C-EA27-41AB-83CF-4F7F72B1F469}"/>
              </a:ext>
            </a:extLst>
          </p:cNvPr>
          <p:cNvSpPr>
            <a:spLocks noGrp="1"/>
          </p:cNvSpPr>
          <p:nvPr>
            <p:ph type="dt" sz="half" idx="10"/>
          </p:nvPr>
        </p:nvSpPr>
        <p:spPr/>
        <p:txBody>
          <a:bodyPr/>
          <a:lstStyle/>
          <a:p>
            <a:r>
              <a:rPr lang="en-US"/>
              <a:t>06/05/2026</a:t>
            </a:r>
            <a:endParaRPr lang="en-GB" dirty="0"/>
          </a:p>
        </p:txBody>
      </p:sp>
      <p:sp>
        <p:nvSpPr>
          <p:cNvPr id="4" name="Slide Number Placeholder 3">
            <a:extLst>
              <a:ext uri="{FF2B5EF4-FFF2-40B4-BE49-F238E27FC236}">
                <a16:creationId xmlns:a16="http://schemas.microsoft.com/office/drawing/2014/main" id="{FADC5911-B6A8-4845-A815-ECE3BDD0A9FC}"/>
              </a:ext>
            </a:extLst>
          </p:cNvPr>
          <p:cNvSpPr>
            <a:spLocks noGrp="1"/>
          </p:cNvSpPr>
          <p:nvPr>
            <p:ph type="sldNum" sz="quarter" idx="12"/>
          </p:nvPr>
        </p:nvSpPr>
        <p:spPr/>
        <p:txBody>
          <a:bodyPr/>
          <a:lstStyle/>
          <a:p>
            <a:fld id="{D7DEAEBE-8355-498E-ABC7-7602232D4ED4}" type="slidenum">
              <a:rPr lang="en-GB" smtClean="0"/>
              <a:t>19</a:t>
            </a:fld>
            <a:endParaRPr lang="en-GB" dirty="0"/>
          </a:p>
        </p:txBody>
      </p:sp>
    </p:spTree>
    <p:extLst>
      <p:ext uri="{BB962C8B-B14F-4D97-AF65-F5344CB8AC3E}">
        <p14:creationId xmlns:p14="http://schemas.microsoft.com/office/powerpoint/2010/main" val="1096449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B09F0548-E418-5456-6F49-5B9013E6F35F}"/>
              </a:ext>
            </a:extLst>
          </p:cNvPr>
          <p:cNvGraphicFramePr>
            <a:graphicFrameLocks noGrp="1"/>
          </p:cNvGraphicFramePr>
          <p:nvPr>
            <p:ph idx="1"/>
            <p:extLst>
              <p:ext uri="{D42A27DB-BD31-4B8C-83A1-F6EECF244321}">
                <p14:modId xmlns:p14="http://schemas.microsoft.com/office/powerpoint/2010/main" val="2952783085"/>
              </p:ext>
            </p:extLst>
          </p:nvPr>
        </p:nvGraphicFramePr>
        <p:xfrm>
          <a:off x="168251" y="121588"/>
          <a:ext cx="8644280" cy="6055378"/>
        </p:xfrm>
        <a:graphic>
          <a:graphicData uri="http://schemas.openxmlformats.org/drawingml/2006/table">
            <a:tbl>
              <a:tblPr rtl="1" firstRow="1" bandRow="1">
                <a:tableStyleId>{D27102A9-8310-4765-A935-A1911B00CA55}</a:tableStyleId>
              </a:tblPr>
              <a:tblGrid>
                <a:gridCol w="7192772">
                  <a:extLst>
                    <a:ext uri="{9D8B030D-6E8A-4147-A177-3AD203B41FA5}">
                      <a16:colId xmlns:a16="http://schemas.microsoft.com/office/drawing/2014/main" val="2244906388"/>
                    </a:ext>
                  </a:extLst>
                </a:gridCol>
                <a:gridCol w="1451508">
                  <a:extLst>
                    <a:ext uri="{9D8B030D-6E8A-4147-A177-3AD203B41FA5}">
                      <a16:colId xmlns:a16="http://schemas.microsoft.com/office/drawing/2014/main" val="716011401"/>
                    </a:ext>
                  </a:extLst>
                </a:gridCol>
              </a:tblGrid>
              <a:tr h="432527">
                <a:tc>
                  <a:txBody>
                    <a:bodyPr/>
                    <a:lstStyle/>
                    <a:p>
                      <a:pPr algn="ctr" rtl="1"/>
                      <a:r>
                        <a:rPr lang="ar-SA" dirty="0">
                          <a:solidFill>
                            <a:srgbClr val="002060"/>
                          </a:solidFill>
                        </a:rPr>
                        <a:t>الـمـوضــــــوع</a:t>
                      </a:r>
                      <a:endParaRPr lang="en-GB" dirty="0">
                        <a:solidFill>
                          <a:srgbClr val="002060"/>
                        </a:solidFill>
                      </a:endParaRPr>
                    </a:p>
                  </a:txBody>
                  <a:tcPr anchor="ctr">
                    <a:lnT w="12700" cmpd="sng">
                      <a:noFill/>
                    </a:lnT>
                    <a:lnB w="19050" cap="flat" cmpd="sng" algn="ctr">
                      <a:solidFill>
                        <a:srgbClr val="0070C0"/>
                      </a:solidFill>
                      <a:prstDash val="solid"/>
                      <a:round/>
                      <a:headEnd type="none" w="med" len="med"/>
                      <a:tailEnd type="none" w="med" len="med"/>
                    </a:lnB>
                    <a:solidFill>
                      <a:srgbClr val="C9E8FF"/>
                    </a:solidFill>
                  </a:tcPr>
                </a:tc>
                <a:tc>
                  <a:txBody>
                    <a:bodyPr/>
                    <a:lstStyle/>
                    <a:p>
                      <a:pPr algn="ctr" rtl="1"/>
                      <a:r>
                        <a:rPr lang="ar-SA" sz="1800" b="1" dirty="0">
                          <a:solidFill>
                            <a:srgbClr val="002060"/>
                          </a:solidFill>
                        </a:rPr>
                        <a:t> الـصـفـحـة</a:t>
                      </a:r>
                      <a:endParaRPr lang="en-GB" sz="1800" b="1" dirty="0">
                        <a:solidFill>
                          <a:srgbClr val="002060"/>
                        </a:solidFill>
                        <a:cs typeface="+mn-cs"/>
                      </a:endParaRPr>
                    </a:p>
                  </a:txBody>
                  <a:tcPr anchor="ctr">
                    <a:lnT w="12700" cmpd="sng">
                      <a:noFill/>
                    </a:lnT>
                    <a:lnB w="19050" cap="flat" cmpd="sng" algn="ctr">
                      <a:solidFill>
                        <a:srgbClr val="0070C0"/>
                      </a:solidFill>
                      <a:prstDash val="solid"/>
                      <a:round/>
                      <a:headEnd type="none" w="med" len="med"/>
                      <a:tailEnd type="none" w="med" len="med"/>
                    </a:lnB>
                    <a:solidFill>
                      <a:srgbClr val="C9E8FF"/>
                    </a:solidFill>
                  </a:tcPr>
                </a:tc>
                <a:extLst>
                  <a:ext uri="{0D108BD9-81ED-4DB2-BD59-A6C34878D82A}">
                    <a16:rowId xmlns:a16="http://schemas.microsoft.com/office/drawing/2014/main" val="2257865556"/>
                  </a:ext>
                </a:extLst>
              </a:tr>
              <a:tr h="432527">
                <a:tc>
                  <a:txBody>
                    <a:bodyPr/>
                    <a:lstStyle/>
                    <a:p>
                      <a:pPr algn="r" rtl="1"/>
                      <a:r>
                        <a:rPr lang="ar-SA" b="1" dirty="0">
                          <a:solidFill>
                            <a:srgbClr val="002060"/>
                          </a:solidFill>
                        </a:rPr>
                        <a:t>المقدمة </a:t>
                      </a:r>
                      <a:endParaRPr lang="en-GB" b="1" dirty="0">
                        <a:solidFill>
                          <a:srgbClr val="002060"/>
                        </a:solidFill>
                        <a:cs typeface="+mn-cs"/>
                      </a:endParaRPr>
                    </a:p>
                  </a:txBody>
                  <a:tcPr anchor="ctr">
                    <a:lnT w="19050" cap="flat" cmpd="sng" algn="ctr">
                      <a:solidFill>
                        <a:srgbClr val="0070C0"/>
                      </a:solidFill>
                      <a:prstDash val="solid"/>
                      <a:round/>
                      <a:headEnd type="none" w="med" len="med"/>
                      <a:tailEnd type="none" w="med" len="med"/>
                    </a:lnT>
                    <a:noFill/>
                  </a:tcPr>
                </a:tc>
                <a:tc>
                  <a:txBody>
                    <a:bodyPr/>
                    <a:lstStyle/>
                    <a:p>
                      <a:pPr algn="ctr" rtl="1"/>
                      <a:r>
                        <a:rPr lang="ar-SA" sz="1800" b="1" dirty="0">
                          <a:solidFill>
                            <a:srgbClr val="002060"/>
                          </a:solidFill>
                        </a:rPr>
                        <a:t>3</a:t>
                      </a:r>
                      <a:endParaRPr lang="en-GB" sz="1800" b="1" dirty="0">
                        <a:solidFill>
                          <a:srgbClr val="002060"/>
                        </a:solidFill>
                        <a:cs typeface="+mn-cs"/>
                      </a:endParaRPr>
                    </a:p>
                  </a:txBody>
                  <a:tcPr anchor="ctr">
                    <a:lnT w="19050" cap="flat" cmpd="sng" algn="ctr">
                      <a:solidFill>
                        <a:srgbClr val="0070C0"/>
                      </a:solidFill>
                      <a:prstDash val="solid"/>
                      <a:round/>
                      <a:headEnd type="none" w="med" len="med"/>
                      <a:tailEnd type="none" w="med" len="med"/>
                    </a:lnT>
                    <a:noFill/>
                  </a:tcPr>
                </a:tc>
                <a:extLst>
                  <a:ext uri="{0D108BD9-81ED-4DB2-BD59-A6C34878D82A}">
                    <a16:rowId xmlns:a16="http://schemas.microsoft.com/office/drawing/2014/main" val="628404210"/>
                  </a:ext>
                </a:extLst>
              </a:tr>
              <a:tr h="43252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dirty="0">
                          <a:solidFill>
                            <a:srgbClr val="002060"/>
                          </a:solidFill>
                        </a:rPr>
                        <a:t>المرجعيات وأهداف التقرير </a:t>
                      </a:r>
                      <a:endParaRPr lang="en-GB" b="1" dirty="0">
                        <a:solidFill>
                          <a:srgbClr val="002060"/>
                        </a:solidFill>
                        <a:cs typeface="+mn-cs"/>
                      </a:endParaRPr>
                    </a:p>
                  </a:txBody>
                  <a:tcPr anchor="ctr">
                    <a:solidFill>
                      <a:srgbClr val="C9E8FF"/>
                    </a:solidFill>
                  </a:tcPr>
                </a:tc>
                <a:tc>
                  <a:txBody>
                    <a:bodyPr/>
                    <a:lstStyle/>
                    <a:p>
                      <a:pPr algn="ctr" rtl="1"/>
                      <a:r>
                        <a:rPr lang="ar-SA" sz="1800" b="1" dirty="0">
                          <a:solidFill>
                            <a:srgbClr val="002060"/>
                          </a:solidFill>
                        </a:rPr>
                        <a:t>4</a:t>
                      </a:r>
                      <a:endParaRPr lang="en-GB" sz="1800" b="1" dirty="0">
                        <a:solidFill>
                          <a:srgbClr val="002060"/>
                        </a:solidFill>
                        <a:cs typeface="+mn-cs"/>
                      </a:endParaRPr>
                    </a:p>
                  </a:txBody>
                  <a:tcPr anchor="ctr">
                    <a:solidFill>
                      <a:srgbClr val="C9E8FF"/>
                    </a:solidFill>
                  </a:tcPr>
                </a:tc>
                <a:extLst>
                  <a:ext uri="{0D108BD9-81ED-4DB2-BD59-A6C34878D82A}">
                    <a16:rowId xmlns:a16="http://schemas.microsoft.com/office/drawing/2014/main" val="2128083528"/>
                  </a:ext>
                </a:extLst>
              </a:tr>
              <a:tr h="43252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dirty="0">
                          <a:solidFill>
                            <a:srgbClr val="002060"/>
                          </a:solidFill>
                        </a:rPr>
                        <a:t>الجهات المشاركة بتطبيق الحوكمة </a:t>
                      </a:r>
                      <a:endParaRPr lang="en-GB" b="1" dirty="0">
                        <a:solidFill>
                          <a:srgbClr val="002060"/>
                        </a:solidFill>
                        <a:cs typeface="+mn-cs"/>
                      </a:endParaRPr>
                    </a:p>
                  </a:txBody>
                  <a:tcPr anchor="ctr">
                    <a:noFill/>
                  </a:tcPr>
                </a:tc>
                <a:tc>
                  <a:txBody>
                    <a:bodyPr/>
                    <a:lstStyle/>
                    <a:p>
                      <a:pPr algn="ctr" rtl="1"/>
                      <a:r>
                        <a:rPr lang="ar-SA" sz="1800" b="1" dirty="0">
                          <a:solidFill>
                            <a:srgbClr val="002060"/>
                          </a:solidFill>
                        </a:rPr>
                        <a:t>5</a:t>
                      </a:r>
                      <a:endParaRPr lang="en-GB" sz="1800" b="1" dirty="0">
                        <a:solidFill>
                          <a:srgbClr val="002060"/>
                        </a:solidFill>
                        <a:cs typeface="+mn-cs"/>
                      </a:endParaRPr>
                    </a:p>
                  </a:txBody>
                  <a:tcPr anchor="ctr">
                    <a:noFill/>
                  </a:tcPr>
                </a:tc>
                <a:extLst>
                  <a:ext uri="{0D108BD9-81ED-4DB2-BD59-A6C34878D82A}">
                    <a16:rowId xmlns:a16="http://schemas.microsoft.com/office/drawing/2014/main" val="3541657286"/>
                  </a:ext>
                </a:extLst>
              </a:tr>
              <a:tr h="43252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dirty="0">
                          <a:solidFill>
                            <a:srgbClr val="002060"/>
                          </a:solidFill>
                        </a:rPr>
                        <a:t>فريق الحوكمة </a:t>
                      </a:r>
                      <a:endParaRPr lang="en-GB" b="1" dirty="0">
                        <a:solidFill>
                          <a:srgbClr val="002060"/>
                        </a:solidFill>
                        <a:cs typeface="+mn-cs"/>
                      </a:endParaRPr>
                    </a:p>
                  </a:txBody>
                  <a:tcPr anchor="ctr">
                    <a:solidFill>
                      <a:srgbClr val="C9E8FF"/>
                    </a:solidFill>
                  </a:tcPr>
                </a:tc>
                <a:tc>
                  <a:txBody>
                    <a:bodyPr/>
                    <a:lstStyle/>
                    <a:p>
                      <a:pPr algn="ctr" rtl="1"/>
                      <a:r>
                        <a:rPr lang="ar-SA" sz="1800" b="1" dirty="0">
                          <a:solidFill>
                            <a:srgbClr val="002060"/>
                          </a:solidFill>
                        </a:rPr>
                        <a:t>6</a:t>
                      </a:r>
                      <a:endParaRPr lang="en-GB" sz="1800" b="1" dirty="0">
                        <a:solidFill>
                          <a:srgbClr val="002060"/>
                        </a:solidFill>
                        <a:cs typeface="+mn-cs"/>
                      </a:endParaRPr>
                    </a:p>
                  </a:txBody>
                  <a:tcPr anchor="ctr">
                    <a:solidFill>
                      <a:srgbClr val="C9E8FF"/>
                    </a:solidFill>
                  </a:tcPr>
                </a:tc>
                <a:extLst>
                  <a:ext uri="{0D108BD9-81ED-4DB2-BD59-A6C34878D82A}">
                    <a16:rowId xmlns:a16="http://schemas.microsoft.com/office/drawing/2014/main" val="3707196335"/>
                  </a:ext>
                </a:extLst>
              </a:tr>
              <a:tr h="43252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dirty="0">
                          <a:solidFill>
                            <a:srgbClr val="002060"/>
                          </a:solidFill>
                        </a:rPr>
                        <a:t>الإجراءات التي قامت بها الوزارة لتفعيل فريق الحوكمة </a:t>
                      </a:r>
                      <a:endParaRPr lang="en-GB" b="1" dirty="0">
                        <a:solidFill>
                          <a:srgbClr val="002060"/>
                        </a:solidFill>
                        <a:cs typeface="+mn-cs"/>
                      </a:endParaRPr>
                    </a:p>
                  </a:txBody>
                  <a:tcPr anchor="ctr">
                    <a:noFill/>
                  </a:tcPr>
                </a:tc>
                <a:tc>
                  <a:txBody>
                    <a:bodyPr/>
                    <a:lstStyle/>
                    <a:p>
                      <a:pPr algn="ctr" rtl="1"/>
                      <a:r>
                        <a:rPr lang="ar-SA" sz="1800" b="1" dirty="0">
                          <a:solidFill>
                            <a:srgbClr val="002060"/>
                          </a:solidFill>
                        </a:rPr>
                        <a:t>7</a:t>
                      </a:r>
                      <a:endParaRPr lang="en-GB" sz="1800" b="1" dirty="0">
                        <a:solidFill>
                          <a:srgbClr val="002060"/>
                        </a:solidFill>
                        <a:cs typeface="+mn-cs"/>
                      </a:endParaRPr>
                    </a:p>
                  </a:txBody>
                  <a:tcPr anchor="ctr">
                    <a:noFill/>
                  </a:tcPr>
                </a:tc>
                <a:extLst>
                  <a:ext uri="{0D108BD9-81ED-4DB2-BD59-A6C34878D82A}">
                    <a16:rowId xmlns:a16="http://schemas.microsoft.com/office/drawing/2014/main" val="4032822827"/>
                  </a:ext>
                </a:extLst>
              </a:tr>
              <a:tr h="43252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dirty="0">
                          <a:solidFill>
                            <a:srgbClr val="002060"/>
                          </a:solidFill>
                        </a:rPr>
                        <a:t>التحديات التي تواجه الوزارة في تطبيق الحوكمة المؤسسية </a:t>
                      </a:r>
                      <a:endParaRPr lang="en-GB" b="1" dirty="0">
                        <a:solidFill>
                          <a:srgbClr val="002060"/>
                        </a:solidFill>
                        <a:cs typeface="+mn-cs"/>
                      </a:endParaRPr>
                    </a:p>
                  </a:txBody>
                  <a:tcPr anchor="ctr">
                    <a:noFill/>
                  </a:tcPr>
                </a:tc>
                <a:tc>
                  <a:txBody>
                    <a:bodyPr/>
                    <a:lstStyle/>
                    <a:p>
                      <a:pPr algn="ctr" rtl="1"/>
                      <a:r>
                        <a:rPr lang="ar-KW" sz="1800" b="1" dirty="0">
                          <a:solidFill>
                            <a:srgbClr val="002060"/>
                          </a:solidFill>
                        </a:rPr>
                        <a:t>9</a:t>
                      </a:r>
                      <a:endParaRPr lang="en-GB" sz="1800" b="1" dirty="0">
                        <a:solidFill>
                          <a:srgbClr val="002060"/>
                        </a:solidFill>
                        <a:cs typeface="+mn-cs"/>
                      </a:endParaRPr>
                    </a:p>
                  </a:txBody>
                  <a:tcPr anchor="ctr">
                    <a:noFill/>
                  </a:tcPr>
                </a:tc>
                <a:extLst>
                  <a:ext uri="{0D108BD9-81ED-4DB2-BD59-A6C34878D82A}">
                    <a16:rowId xmlns:a16="http://schemas.microsoft.com/office/drawing/2014/main" val="1682543883"/>
                  </a:ext>
                </a:extLst>
              </a:tr>
              <a:tr h="432527">
                <a:tc>
                  <a:txBody>
                    <a:bodyPr/>
                    <a:lstStyle/>
                    <a:p>
                      <a:pPr algn="r" rtl="1"/>
                      <a:r>
                        <a:rPr lang="ar-KW" b="1" dirty="0">
                          <a:solidFill>
                            <a:srgbClr val="002060"/>
                          </a:solidFill>
                        </a:rPr>
                        <a:t>تطبيقات الحوكمة في وزارة التجارة في مجال التحول الرقمي</a:t>
                      </a:r>
                      <a:endParaRPr lang="en-GB" b="1" dirty="0">
                        <a:solidFill>
                          <a:srgbClr val="002060"/>
                        </a:solidFill>
                        <a:cs typeface="+mn-cs"/>
                      </a:endParaRPr>
                    </a:p>
                  </a:txBody>
                  <a:tcPr anchor="ctr">
                    <a:solidFill>
                      <a:srgbClr val="C9E8FF"/>
                    </a:solidFill>
                  </a:tcPr>
                </a:tc>
                <a:tc>
                  <a:txBody>
                    <a:bodyPr/>
                    <a:lstStyle/>
                    <a:p>
                      <a:pPr algn="ctr" rtl="1"/>
                      <a:r>
                        <a:rPr lang="ar-KW" sz="1800" b="1" dirty="0">
                          <a:solidFill>
                            <a:srgbClr val="002060"/>
                          </a:solidFill>
                        </a:rPr>
                        <a:t>11</a:t>
                      </a:r>
                      <a:endParaRPr lang="en-GB" sz="1800" b="1" dirty="0">
                        <a:solidFill>
                          <a:srgbClr val="002060"/>
                        </a:solidFill>
                        <a:cs typeface="+mn-cs"/>
                      </a:endParaRPr>
                    </a:p>
                  </a:txBody>
                  <a:tcPr anchor="ctr">
                    <a:solidFill>
                      <a:srgbClr val="C9E8FF"/>
                    </a:solidFill>
                  </a:tcPr>
                </a:tc>
                <a:extLst>
                  <a:ext uri="{0D108BD9-81ED-4DB2-BD59-A6C34878D82A}">
                    <a16:rowId xmlns:a16="http://schemas.microsoft.com/office/drawing/2014/main" val="2183915439"/>
                  </a:ext>
                </a:extLst>
              </a:tr>
              <a:tr h="432527">
                <a:tc>
                  <a:txBody>
                    <a:bodyPr/>
                    <a:lstStyle/>
                    <a:p>
                      <a:pPr algn="r" rtl="1"/>
                      <a:r>
                        <a:rPr lang="ar-KW" b="1" dirty="0">
                          <a:solidFill>
                            <a:srgbClr val="002060"/>
                          </a:solidFill>
                        </a:rPr>
                        <a:t>تطبيقات الحوكمة في وزارة التجارة في مجال المشروعات والخطط</a:t>
                      </a:r>
                      <a:endParaRPr lang="en-GB" b="1" dirty="0">
                        <a:solidFill>
                          <a:srgbClr val="002060"/>
                        </a:solidFill>
                        <a:cs typeface="+mn-cs"/>
                      </a:endParaRPr>
                    </a:p>
                  </a:txBody>
                  <a:tcPr anchor="ctr">
                    <a:noFill/>
                  </a:tcPr>
                </a:tc>
                <a:tc>
                  <a:txBody>
                    <a:bodyPr/>
                    <a:lstStyle/>
                    <a:p>
                      <a:pPr algn="ctr" rtl="1"/>
                      <a:r>
                        <a:rPr lang="ar-KW" sz="1800" b="1" dirty="0">
                          <a:solidFill>
                            <a:srgbClr val="002060"/>
                          </a:solidFill>
                        </a:rPr>
                        <a:t>12</a:t>
                      </a:r>
                      <a:endParaRPr lang="en-GB" sz="1800" b="1" dirty="0">
                        <a:solidFill>
                          <a:srgbClr val="002060"/>
                        </a:solidFill>
                        <a:cs typeface="+mn-cs"/>
                      </a:endParaRPr>
                    </a:p>
                  </a:txBody>
                  <a:tcPr anchor="ctr">
                    <a:noFill/>
                  </a:tcPr>
                </a:tc>
                <a:extLst>
                  <a:ext uri="{0D108BD9-81ED-4DB2-BD59-A6C34878D82A}">
                    <a16:rowId xmlns:a16="http://schemas.microsoft.com/office/drawing/2014/main" val="3855806772"/>
                  </a:ext>
                </a:extLst>
              </a:tr>
              <a:tr h="432527">
                <a:tc>
                  <a:txBody>
                    <a:bodyPr/>
                    <a:lstStyle/>
                    <a:p>
                      <a:pPr algn="r" rtl="1"/>
                      <a:r>
                        <a:rPr lang="ar-KW" b="1" dirty="0">
                          <a:solidFill>
                            <a:srgbClr val="002060"/>
                          </a:solidFill>
                        </a:rPr>
                        <a:t>تطبيقات الحوكمة في وزارة التجارة في مجال أدلة العمل</a:t>
                      </a:r>
                      <a:endParaRPr lang="en-GB" b="1" dirty="0">
                        <a:solidFill>
                          <a:srgbClr val="002060"/>
                        </a:solidFill>
                        <a:cs typeface="+mn-cs"/>
                      </a:endParaRPr>
                    </a:p>
                  </a:txBody>
                  <a:tcPr anchor="ctr">
                    <a:solidFill>
                      <a:srgbClr val="C9E8FF"/>
                    </a:solidFill>
                  </a:tcPr>
                </a:tc>
                <a:tc>
                  <a:txBody>
                    <a:bodyPr/>
                    <a:lstStyle/>
                    <a:p>
                      <a:pPr algn="ctr" rtl="1"/>
                      <a:r>
                        <a:rPr lang="ar-KW" sz="1800" b="1" dirty="0">
                          <a:solidFill>
                            <a:srgbClr val="002060"/>
                          </a:solidFill>
                        </a:rPr>
                        <a:t>13</a:t>
                      </a:r>
                      <a:endParaRPr lang="en-GB" sz="1800" b="1" dirty="0">
                        <a:solidFill>
                          <a:srgbClr val="002060"/>
                        </a:solidFill>
                        <a:cs typeface="+mn-cs"/>
                      </a:endParaRPr>
                    </a:p>
                  </a:txBody>
                  <a:tcPr anchor="ctr">
                    <a:solidFill>
                      <a:srgbClr val="C9E8FF"/>
                    </a:solidFill>
                  </a:tcPr>
                </a:tc>
                <a:extLst>
                  <a:ext uri="{0D108BD9-81ED-4DB2-BD59-A6C34878D82A}">
                    <a16:rowId xmlns:a16="http://schemas.microsoft.com/office/drawing/2014/main" val="898543189"/>
                  </a:ext>
                </a:extLst>
              </a:tr>
              <a:tr h="43252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b="1" dirty="0">
                          <a:solidFill>
                            <a:srgbClr val="002060"/>
                          </a:solidFill>
                        </a:rPr>
                        <a:t>التقييم المؤسسي</a:t>
                      </a:r>
                      <a:endParaRPr lang="en-GB" b="1" dirty="0">
                        <a:solidFill>
                          <a:srgbClr val="002060"/>
                        </a:solidFill>
                        <a:cs typeface="+mn-cs"/>
                      </a:endParaRPr>
                    </a:p>
                  </a:txBody>
                  <a:tcPr anchor="ctr">
                    <a:noFill/>
                  </a:tcPr>
                </a:tc>
                <a:tc>
                  <a:txBody>
                    <a:bodyPr/>
                    <a:lstStyle/>
                    <a:p>
                      <a:pPr algn="ctr" rtl="1"/>
                      <a:r>
                        <a:rPr lang="ar-KW" sz="1800" b="1" dirty="0">
                          <a:solidFill>
                            <a:srgbClr val="002060"/>
                          </a:solidFill>
                          <a:cs typeface="+mn-cs"/>
                        </a:rPr>
                        <a:t>14</a:t>
                      </a:r>
                      <a:endParaRPr lang="en-GB" sz="1800" b="1" dirty="0">
                        <a:solidFill>
                          <a:srgbClr val="002060"/>
                        </a:solidFill>
                        <a:cs typeface="+mn-cs"/>
                      </a:endParaRPr>
                    </a:p>
                  </a:txBody>
                  <a:tcPr anchor="ctr">
                    <a:noFill/>
                  </a:tcPr>
                </a:tc>
                <a:extLst>
                  <a:ext uri="{0D108BD9-81ED-4DB2-BD59-A6C34878D82A}">
                    <a16:rowId xmlns:a16="http://schemas.microsoft.com/office/drawing/2014/main" val="2231045139"/>
                  </a:ext>
                </a:extLst>
              </a:tr>
              <a:tr h="43252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dirty="0">
                          <a:solidFill>
                            <a:srgbClr val="002060"/>
                          </a:solidFill>
                        </a:rPr>
                        <a:t>مؤشرات </a:t>
                      </a:r>
                      <a:r>
                        <a:rPr lang="ar-KW" b="1" dirty="0">
                          <a:solidFill>
                            <a:srgbClr val="002060"/>
                          </a:solidFill>
                        </a:rPr>
                        <a:t>الشفافية</a:t>
                      </a:r>
                      <a:r>
                        <a:rPr lang="ar-SA" b="1" dirty="0">
                          <a:solidFill>
                            <a:srgbClr val="002060"/>
                          </a:solidFill>
                        </a:rPr>
                        <a:t> </a:t>
                      </a:r>
                      <a:endParaRPr lang="en-GB" b="1" dirty="0">
                        <a:solidFill>
                          <a:srgbClr val="002060"/>
                        </a:solidFill>
                        <a:cs typeface="+mn-cs"/>
                      </a:endParaRPr>
                    </a:p>
                  </a:txBody>
                  <a:tcPr anchor="ctr">
                    <a:solidFill>
                      <a:srgbClr val="C9E8FF"/>
                    </a:solidFill>
                  </a:tcPr>
                </a:tc>
                <a:tc>
                  <a:txBody>
                    <a:bodyPr/>
                    <a:lstStyle/>
                    <a:p>
                      <a:pPr algn="ctr" rtl="1"/>
                      <a:r>
                        <a:rPr lang="ar-KW" sz="1800" b="1" dirty="0">
                          <a:solidFill>
                            <a:srgbClr val="002060"/>
                          </a:solidFill>
                          <a:cs typeface="+mn-cs"/>
                        </a:rPr>
                        <a:t>15</a:t>
                      </a:r>
                      <a:endParaRPr lang="en-GB" sz="1800" b="1" dirty="0">
                        <a:solidFill>
                          <a:srgbClr val="002060"/>
                        </a:solidFill>
                        <a:cs typeface="+mn-cs"/>
                      </a:endParaRPr>
                    </a:p>
                  </a:txBody>
                  <a:tcPr anchor="ctr">
                    <a:solidFill>
                      <a:srgbClr val="C9E8FF"/>
                    </a:solidFill>
                  </a:tcPr>
                </a:tc>
                <a:extLst>
                  <a:ext uri="{0D108BD9-81ED-4DB2-BD59-A6C34878D82A}">
                    <a16:rowId xmlns:a16="http://schemas.microsoft.com/office/drawing/2014/main" val="3815555630"/>
                  </a:ext>
                </a:extLst>
              </a:tr>
              <a:tr h="43252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dirty="0">
                          <a:solidFill>
                            <a:srgbClr val="002060"/>
                          </a:solidFill>
                        </a:rPr>
                        <a:t>مؤشرات </a:t>
                      </a:r>
                      <a:r>
                        <a:rPr lang="ar-KW" b="1" dirty="0">
                          <a:solidFill>
                            <a:srgbClr val="002060"/>
                          </a:solidFill>
                        </a:rPr>
                        <a:t>المسائلة</a:t>
                      </a:r>
                      <a:r>
                        <a:rPr lang="ar-SA" b="1" dirty="0">
                          <a:solidFill>
                            <a:srgbClr val="002060"/>
                          </a:solidFill>
                        </a:rPr>
                        <a:t>  </a:t>
                      </a:r>
                      <a:endParaRPr lang="en-GB" b="1" dirty="0">
                        <a:solidFill>
                          <a:srgbClr val="002060"/>
                        </a:solidFill>
                        <a:cs typeface="+mn-cs"/>
                      </a:endParaRPr>
                    </a:p>
                  </a:txBody>
                  <a:tcPr anchor="ctr">
                    <a:noFill/>
                  </a:tcPr>
                </a:tc>
                <a:tc>
                  <a:txBody>
                    <a:bodyPr/>
                    <a:lstStyle/>
                    <a:p>
                      <a:pPr algn="ctr" rtl="1"/>
                      <a:r>
                        <a:rPr lang="ar-KW" sz="1800" b="1" dirty="0">
                          <a:solidFill>
                            <a:srgbClr val="002060"/>
                          </a:solidFill>
                          <a:cs typeface="+mn-cs"/>
                        </a:rPr>
                        <a:t>17</a:t>
                      </a:r>
                      <a:endParaRPr lang="en-GB" sz="1800" b="1" dirty="0">
                        <a:solidFill>
                          <a:srgbClr val="002060"/>
                        </a:solidFill>
                        <a:cs typeface="+mn-cs"/>
                      </a:endParaRPr>
                    </a:p>
                  </a:txBody>
                  <a:tcPr anchor="ctr">
                    <a:noFill/>
                  </a:tcPr>
                </a:tc>
                <a:extLst>
                  <a:ext uri="{0D108BD9-81ED-4DB2-BD59-A6C34878D82A}">
                    <a16:rowId xmlns:a16="http://schemas.microsoft.com/office/drawing/2014/main" val="4270382602"/>
                  </a:ext>
                </a:extLst>
              </a:tr>
              <a:tr h="43252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b="1" dirty="0">
                          <a:solidFill>
                            <a:srgbClr val="002060"/>
                          </a:solidFill>
                        </a:rPr>
                        <a:t>مؤشرات </a:t>
                      </a:r>
                      <a:r>
                        <a:rPr lang="ar-KW" b="1" dirty="0">
                          <a:solidFill>
                            <a:srgbClr val="002060"/>
                          </a:solidFill>
                        </a:rPr>
                        <a:t>النزاهة</a:t>
                      </a:r>
                      <a:r>
                        <a:rPr lang="ar-SA" b="1" dirty="0">
                          <a:solidFill>
                            <a:srgbClr val="002060"/>
                          </a:solidFill>
                        </a:rPr>
                        <a:t>  </a:t>
                      </a:r>
                      <a:endParaRPr lang="en-GB" b="1" dirty="0">
                        <a:solidFill>
                          <a:srgbClr val="002060"/>
                        </a:solidFill>
                        <a:cs typeface="+mn-cs"/>
                      </a:endParaRPr>
                    </a:p>
                  </a:txBody>
                  <a:tcPr anchor="ctr">
                    <a:solidFill>
                      <a:srgbClr val="C9E8FF"/>
                    </a:solidFill>
                  </a:tcPr>
                </a:tc>
                <a:tc>
                  <a:txBody>
                    <a:bodyPr/>
                    <a:lstStyle/>
                    <a:p>
                      <a:pPr algn="ctr" rtl="1"/>
                      <a:r>
                        <a:rPr lang="ar-KW" sz="1800" b="1" dirty="0">
                          <a:solidFill>
                            <a:srgbClr val="002060"/>
                          </a:solidFill>
                          <a:cs typeface="+mn-cs"/>
                        </a:rPr>
                        <a:t>19</a:t>
                      </a:r>
                      <a:endParaRPr lang="en-GB" sz="1800" b="1" dirty="0">
                        <a:solidFill>
                          <a:srgbClr val="002060"/>
                        </a:solidFill>
                        <a:cs typeface="+mn-cs"/>
                      </a:endParaRPr>
                    </a:p>
                  </a:txBody>
                  <a:tcPr anchor="ctr">
                    <a:solidFill>
                      <a:srgbClr val="C9E8FF"/>
                    </a:solidFill>
                  </a:tcPr>
                </a:tc>
                <a:extLst>
                  <a:ext uri="{0D108BD9-81ED-4DB2-BD59-A6C34878D82A}">
                    <a16:rowId xmlns:a16="http://schemas.microsoft.com/office/drawing/2014/main" val="4010854577"/>
                  </a:ext>
                </a:extLst>
              </a:tr>
            </a:tbl>
          </a:graphicData>
        </a:graphic>
      </p:graphicFrame>
      <p:sp>
        <p:nvSpPr>
          <p:cNvPr id="2" name="Date Placeholder 1">
            <a:extLst>
              <a:ext uri="{FF2B5EF4-FFF2-40B4-BE49-F238E27FC236}">
                <a16:creationId xmlns:a16="http://schemas.microsoft.com/office/drawing/2014/main" id="{C3C583F7-AD90-43AB-9BB9-3AEA71235416}"/>
              </a:ext>
            </a:extLst>
          </p:cNvPr>
          <p:cNvSpPr>
            <a:spLocks noGrp="1"/>
          </p:cNvSpPr>
          <p:nvPr>
            <p:ph type="dt" sz="half" idx="10"/>
          </p:nvPr>
        </p:nvSpPr>
        <p:spPr/>
        <p:txBody>
          <a:bodyPr/>
          <a:lstStyle/>
          <a:p>
            <a:r>
              <a:rPr lang="en-US"/>
              <a:t>06/05/2026</a:t>
            </a:r>
            <a:endParaRPr lang="en-GB" dirty="0"/>
          </a:p>
        </p:txBody>
      </p:sp>
      <p:sp>
        <p:nvSpPr>
          <p:cNvPr id="3" name="Slide Number Placeholder 2">
            <a:extLst>
              <a:ext uri="{FF2B5EF4-FFF2-40B4-BE49-F238E27FC236}">
                <a16:creationId xmlns:a16="http://schemas.microsoft.com/office/drawing/2014/main" id="{B33B72B4-6626-4605-B306-5050A31B4C61}"/>
              </a:ext>
            </a:extLst>
          </p:cNvPr>
          <p:cNvSpPr>
            <a:spLocks noGrp="1"/>
          </p:cNvSpPr>
          <p:nvPr>
            <p:ph type="sldNum" sz="quarter" idx="12"/>
          </p:nvPr>
        </p:nvSpPr>
        <p:spPr/>
        <p:txBody>
          <a:bodyPr/>
          <a:lstStyle/>
          <a:p>
            <a:fld id="{D7DEAEBE-8355-498E-ABC7-7602232D4ED4}" type="slidenum">
              <a:rPr lang="en-GB" smtClean="0"/>
              <a:t>2</a:t>
            </a:fld>
            <a:endParaRPr lang="en-GB" dirty="0"/>
          </a:p>
        </p:txBody>
      </p:sp>
    </p:spTree>
    <p:extLst>
      <p:ext uri="{BB962C8B-B14F-4D97-AF65-F5344CB8AC3E}">
        <p14:creationId xmlns:p14="http://schemas.microsoft.com/office/powerpoint/2010/main" val="10199637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5C22E-3B13-EA0E-8ACD-2FEDE44FCD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3D5CF0-862F-8828-062F-31B5FD60943D}"/>
              </a:ext>
            </a:extLst>
          </p:cNvPr>
          <p:cNvSpPr>
            <a:spLocks noGrp="1"/>
          </p:cNvSpPr>
          <p:nvPr>
            <p:ph type="title"/>
          </p:nvPr>
        </p:nvSpPr>
        <p:spPr>
          <a:xfrm>
            <a:off x="7363521" y="303446"/>
            <a:ext cx="2418733"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مؤشرات المساءلة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4" name="Content Placeholder 2">
            <a:extLst>
              <a:ext uri="{FF2B5EF4-FFF2-40B4-BE49-F238E27FC236}">
                <a16:creationId xmlns:a16="http://schemas.microsoft.com/office/drawing/2014/main" id="{C5D4E2F1-0CEB-F2F9-9115-713FDBA561C5}"/>
              </a:ext>
            </a:extLst>
          </p:cNvPr>
          <p:cNvSpPr>
            <a:spLocks noGrp="1"/>
          </p:cNvSpPr>
          <p:nvPr>
            <p:ph idx="1"/>
          </p:nvPr>
        </p:nvSpPr>
        <p:spPr>
          <a:xfrm>
            <a:off x="403528" y="1134257"/>
            <a:ext cx="8785225" cy="4589486"/>
          </a:xfrm>
        </p:spPr>
        <p:txBody>
          <a:bodyPr>
            <a:noAutofit/>
          </a:bodyPr>
          <a:lstStyle/>
          <a:p>
            <a:pPr marL="342900" marR="0" lvl="0" indent="-342900" algn="justLow" rtl="1">
              <a:lnSpc>
                <a:spcPct val="150000"/>
              </a:lnSpc>
              <a:spcBef>
                <a:spcPts val="0"/>
              </a:spcBef>
              <a:spcAft>
                <a:spcPts val="800"/>
              </a:spcAft>
              <a:buFont typeface="+mj-lt"/>
              <a:buAutoNum type="arabicPeriod"/>
            </a:pPr>
            <a:r>
              <a:rPr lang="ar-SA" sz="2000" b="1" dirty="0">
                <a:solidFill>
                  <a:srgbClr val="000000"/>
                </a:solidFill>
                <a:latin typeface="Calibri" panose="020F0502020204030204" pitchFamily="34" charset="0"/>
                <a:ea typeface="Calibri" panose="020F0502020204030204" pitchFamily="34" charset="0"/>
              </a:rPr>
              <a:t>مستهدفات ومؤشرات الأداء محددة لكل مستوى تنظيمي لدي إدارة التخطيط جزء من المعلومات التي تم توفيرها وذلك من خلال التعاون مع بعض الإدارات وبحاجة الى معلومات من الإدارات الأخرى ومن ثم يتم وضع الية لنشرها .</a:t>
            </a:r>
            <a:endParaRPr lang="en-US" sz="2000" b="1" dirty="0">
              <a:latin typeface="Calibri" panose="020F0502020204030204" pitchFamily="34" charset="0"/>
              <a:ea typeface="Calibri" panose="020F0502020204030204" pitchFamily="34" charset="0"/>
            </a:endParaRPr>
          </a:p>
          <a:p>
            <a:pPr marL="342900" marR="0" lvl="0" indent="-342900" algn="justLow" rtl="1">
              <a:lnSpc>
                <a:spcPct val="150000"/>
              </a:lnSpc>
              <a:spcBef>
                <a:spcPts val="0"/>
              </a:spcBef>
              <a:spcAft>
                <a:spcPts val="800"/>
              </a:spcAft>
              <a:buFont typeface="+mj-lt"/>
              <a:buAutoNum type="arabicPeriod"/>
            </a:pPr>
            <a:r>
              <a:rPr lang="ar-SA" sz="2000" b="1" dirty="0">
                <a:solidFill>
                  <a:srgbClr val="000000"/>
                </a:solidFill>
                <a:latin typeface="Calibri" panose="020F0502020204030204" pitchFamily="34" charset="0"/>
                <a:ea typeface="Calibri" panose="020F0502020204030204" pitchFamily="34" charset="0"/>
              </a:rPr>
              <a:t>نظام الإدارة الأداء التنظيمي وأداء العاملين </a:t>
            </a:r>
            <a:r>
              <a:rPr lang="ar-KW" sz="2000" b="1" dirty="0">
                <a:solidFill>
                  <a:srgbClr val="000000"/>
                </a:solidFill>
                <a:latin typeface="Calibri" panose="020F0502020204030204" pitchFamily="34" charset="0"/>
                <a:ea typeface="Calibri" panose="020F0502020204030204" pitchFamily="34" charset="0"/>
              </a:rPr>
              <a:t>وسوف يتم تفعيله عن طريق ديوان الخدمة المدنية (سجل إنجاز الموظف).</a:t>
            </a:r>
            <a:endParaRPr lang="en-US" sz="2000" b="1" dirty="0">
              <a:latin typeface="Calibri" panose="020F0502020204030204" pitchFamily="34" charset="0"/>
              <a:ea typeface="Calibri" panose="020F0502020204030204" pitchFamily="34" charset="0"/>
            </a:endParaRPr>
          </a:p>
          <a:p>
            <a:pPr marL="342900" marR="0" lvl="0" indent="-342900" algn="justLow" rtl="1">
              <a:lnSpc>
                <a:spcPct val="150000"/>
              </a:lnSpc>
              <a:spcBef>
                <a:spcPts val="0"/>
              </a:spcBef>
              <a:spcAft>
                <a:spcPts val="800"/>
              </a:spcAft>
              <a:buFont typeface="+mj-lt"/>
              <a:buAutoNum type="arabicPeriod"/>
            </a:pPr>
            <a:r>
              <a:rPr lang="ar-SA" sz="2000" b="1" dirty="0">
                <a:solidFill>
                  <a:srgbClr val="000000"/>
                </a:solidFill>
                <a:latin typeface="Calibri" panose="020F0502020204030204" pitchFamily="34" charset="0"/>
                <a:ea typeface="Calibri" panose="020F0502020204030204" pitchFamily="34" charset="0"/>
              </a:rPr>
              <a:t>لا يوجد اجتماعات منتظمة على المستويات المختلفة لقيادتها العاملين لتحديد التقدم في الأداء وحل المشكلات واتخاذ القرارات .</a:t>
            </a:r>
            <a:endParaRPr lang="en-US" sz="2000" b="1" dirty="0">
              <a:latin typeface="Calibri" panose="020F0502020204030204" pitchFamily="34" charset="0"/>
              <a:ea typeface="Calibri" panose="020F0502020204030204" pitchFamily="34" charset="0"/>
            </a:endParaRPr>
          </a:p>
        </p:txBody>
      </p:sp>
      <p:sp>
        <p:nvSpPr>
          <p:cNvPr id="3" name="Date Placeholder 2">
            <a:extLst>
              <a:ext uri="{FF2B5EF4-FFF2-40B4-BE49-F238E27FC236}">
                <a16:creationId xmlns:a16="http://schemas.microsoft.com/office/drawing/2014/main" id="{6F560B37-C602-484A-A18D-C1EC94D6BA21}"/>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8E288E2D-452E-49DA-8254-A04B273E1C13}"/>
              </a:ext>
            </a:extLst>
          </p:cNvPr>
          <p:cNvSpPr>
            <a:spLocks noGrp="1"/>
          </p:cNvSpPr>
          <p:nvPr>
            <p:ph type="sldNum" sz="quarter" idx="12"/>
          </p:nvPr>
        </p:nvSpPr>
        <p:spPr/>
        <p:txBody>
          <a:bodyPr/>
          <a:lstStyle/>
          <a:p>
            <a:fld id="{D7DEAEBE-8355-498E-ABC7-7602232D4ED4}" type="slidenum">
              <a:rPr lang="en-GB" smtClean="0"/>
              <a:t>20</a:t>
            </a:fld>
            <a:endParaRPr lang="en-GB" dirty="0"/>
          </a:p>
        </p:txBody>
      </p:sp>
    </p:spTree>
    <p:extLst>
      <p:ext uri="{BB962C8B-B14F-4D97-AF65-F5344CB8AC3E}">
        <p14:creationId xmlns:p14="http://schemas.microsoft.com/office/powerpoint/2010/main" val="20319401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48CB5-C69E-559F-9AB6-1FDB3EFF4D9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17B24A3-2DAC-6822-E15C-40BDAEF8A311}"/>
              </a:ext>
            </a:extLst>
          </p:cNvPr>
          <p:cNvSpPr>
            <a:spLocks noGrp="1"/>
          </p:cNvSpPr>
          <p:nvPr>
            <p:ph idx="1"/>
          </p:nvPr>
        </p:nvSpPr>
        <p:spPr>
          <a:xfrm>
            <a:off x="333727" y="645186"/>
            <a:ext cx="8785225" cy="5698464"/>
          </a:xfrm>
        </p:spPr>
        <p:txBody>
          <a:bodyPr>
            <a:noAutofit/>
          </a:bodyPr>
          <a:lstStyle/>
          <a:p>
            <a:pPr marL="457200" marR="0" lvl="0" indent="-457200" algn="justLow" rtl="1">
              <a:lnSpc>
                <a:spcPct val="150000"/>
              </a:lnSpc>
              <a:spcBef>
                <a:spcPts val="0"/>
              </a:spcBef>
              <a:spcAft>
                <a:spcPts val="800"/>
              </a:spcAft>
              <a:buFont typeface="+mj-lt"/>
              <a:buAutoNum type="arabicPeriod" startAt="4"/>
            </a:pPr>
            <a:r>
              <a:rPr lang="ar-SA" sz="1800" b="1" dirty="0">
                <a:solidFill>
                  <a:srgbClr val="000000"/>
                </a:solidFill>
                <a:latin typeface="Calibri" panose="020F0502020204030204" pitchFamily="34" charset="0"/>
                <a:ea typeface="Calibri" panose="020F0502020204030204" pitchFamily="34" charset="0"/>
              </a:rPr>
              <a:t>الية للتواصل الفعال مع الأطراف المعنية المراجعين الجهات الرقابية الإعلام ، بحاجة الى تعاون مع الجهات الرقابية مع الحرص على التجاوب وسرعة الرد</a:t>
            </a:r>
            <a:r>
              <a:rPr lang="ar-KW" sz="1800" b="1" dirty="0">
                <a:solidFill>
                  <a:srgbClr val="000000"/>
                </a:solidFill>
                <a:latin typeface="Calibri" panose="020F0502020204030204" pitchFamily="34" charset="0"/>
                <a:ea typeface="Calibri" panose="020F0502020204030204" pitchFamily="34" charset="0"/>
              </a:rPr>
              <a:t> ووضع أشخاص ملمين بالمواضيع لديهم شخصية ملتزمة بسرعة الرد والتواصل.</a:t>
            </a:r>
            <a:endParaRPr lang="en-US" sz="1800" b="1" dirty="0">
              <a:latin typeface="Calibri" panose="020F0502020204030204" pitchFamily="34" charset="0"/>
              <a:ea typeface="Calibri" panose="020F0502020204030204" pitchFamily="34" charset="0"/>
            </a:endParaRPr>
          </a:p>
          <a:p>
            <a:pPr marL="457200" marR="0" lvl="0" indent="-457200" algn="justLow" rtl="1">
              <a:lnSpc>
                <a:spcPct val="150000"/>
              </a:lnSpc>
              <a:spcBef>
                <a:spcPts val="0"/>
              </a:spcBef>
              <a:spcAft>
                <a:spcPts val="800"/>
              </a:spcAft>
              <a:buFont typeface="+mj-lt"/>
              <a:buAutoNum type="arabicPeriod" startAt="4"/>
            </a:pPr>
            <a:r>
              <a:rPr lang="ar-SA" sz="1800" b="1" dirty="0">
                <a:solidFill>
                  <a:srgbClr val="000000"/>
                </a:solidFill>
                <a:latin typeface="Calibri" panose="020F0502020204030204" pitchFamily="34" charset="0"/>
                <a:ea typeface="Calibri" panose="020F0502020204030204" pitchFamily="34" charset="0"/>
              </a:rPr>
              <a:t>لا يوجد نظام لدراسة مدى رضا المستفيدين والمستهدفين لخدمات الجهة وربطها بنظام الحوافز والمزايا، ونحن بحاجة الى عمل استطلاع راي وتعميمه ويكون ذلك بالتعاون مع إدارة التدريب وبالتنسيق مع الإدارات الخدمية كإدارة حماية المستهلك والرقابة والعقار والمعارض وشهادة المنشأ وقطاع الشركات .. الخ .</a:t>
            </a:r>
            <a:endParaRPr lang="en-US" sz="1800" b="1" dirty="0">
              <a:latin typeface="Calibri" panose="020F0502020204030204" pitchFamily="34" charset="0"/>
              <a:ea typeface="Calibri" panose="020F0502020204030204" pitchFamily="34" charset="0"/>
            </a:endParaRPr>
          </a:p>
          <a:p>
            <a:pPr marL="457200" marR="0" lvl="0" indent="-457200" algn="justLow" rtl="1">
              <a:lnSpc>
                <a:spcPct val="150000"/>
              </a:lnSpc>
              <a:spcBef>
                <a:spcPts val="0"/>
              </a:spcBef>
              <a:spcAft>
                <a:spcPts val="800"/>
              </a:spcAft>
              <a:buFont typeface="+mj-lt"/>
              <a:buAutoNum type="arabicPeriod" startAt="4"/>
            </a:pPr>
            <a:r>
              <a:rPr lang="ar-SA" sz="1800" b="1" dirty="0">
                <a:solidFill>
                  <a:srgbClr val="000000"/>
                </a:solidFill>
                <a:latin typeface="Calibri" panose="020F0502020204030204" pitchFamily="34" charset="0"/>
                <a:ea typeface="Calibri" panose="020F0502020204030204" pitchFamily="34" charset="0"/>
              </a:rPr>
              <a:t>منظومة مفعلة مختصة لتلقى </a:t>
            </a:r>
            <a:r>
              <a:rPr lang="ar-KW" sz="1800" b="1" dirty="0">
                <a:solidFill>
                  <a:srgbClr val="000000"/>
                </a:solidFill>
                <a:latin typeface="Calibri" panose="020F0502020204030204" pitchFamily="34" charset="0"/>
                <a:ea typeface="Calibri" panose="020F0502020204030204" pitchFamily="34" charset="0"/>
              </a:rPr>
              <a:t>الشكاوي </a:t>
            </a:r>
            <a:r>
              <a:rPr lang="ar-SA" sz="1800" b="1" dirty="0">
                <a:solidFill>
                  <a:srgbClr val="000000"/>
                </a:solidFill>
                <a:latin typeface="Calibri" panose="020F0502020204030204" pitchFamily="34" charset="0"/>
                <a:ea typeface="Calibri" panose="020F0502020204030204" pitchFamily="34" charset="0"/>
              </a:rPr>
              <a:t>والمقترحات ودراستها واتخاذ الإجراءات بشأنها والرجوع للشاكي بالنتائج ، </a:t>
            </a:r>
            <a:r>
              <a:rPr lang="ar-KW" sz="1800" b="1" dirty="0">
                <a:solidFill>
                  <a:srgbClr val="000000"/>
                </a:solidFill>
                <a:latin typeface="Calibri" panose="020F0502020204030204" pitchFamily="34" charset="0"/>
                <a:ea typeface="Calibri" panose="020F0502020204030204" pitchFamily="34" charset="0"/>
              </a:rPr>
              <a:t>تو</a:t>
            </a:r>
            <a:r>
              <a:rPr lang="ar-SA" sz="1800" b="1" dirty="0">
                <a:solidFill>
                  <a:srgbClr val="000000"/>
                </a:solidFill>
                <a:latin typeface="Calibri" panose="020F0502020204030204" pitchFamily="34" charset="0"/>
                <a:ea typeface="Calibri" panose="020F0502020204030204" pitchFamily="34" charset="0"/>
              </a:rPr>
              <a:t>جد لكنها غير واضحة وبحاجة الى تعاون بين مكتب الوكيل والوزير والإدارة القانونية بوضع الية لها ودراستها ومن ثم التزام بالشفافية بعرض </a:t>
            </a:r>
            <a:r>
              <a:rPr lang="ar-KW" sz="1800" b="1" dirty="0">
                <a:solidFill>
                  <a:srgbClr val="000000"/>
                </a:solidFill>
                <a:latin typeface="Calibri" panose="020F0502020204030204" pitchFamily="34" charset="0"/>
                <a:ea typeface="Calibri" panose="020F0502020204030204" pitchFamily="34" charset="0"/>
              </a:rPr>
              <a:t>ال</a:t>
            </a:r>
            <a:r>
              <a:rPr lang="ar-SA" sz="1800" b="1" dirty="0">
                <a:solidFill>
                  <a:srgbClr val="000000"/>
                </a:solidFill>
                <a:latin typeface="Calibri" panose="020F0502020204030204" pitchFamily="34" charset="0"/>
                <a:ea typeface="Calibri" panose="020F0502020204030204" pitchFamily="34" charset="0"/>
              </a:rPr>
              <a:t>نتائج</a:t>
            </a:r>
            <a:r>
              <a:rPr lang="ar-KW" sz="1800" b="1" dirty="0">
                <a:solidFill>
                  <a:srgbClr val="000000"/>
                </a:solidFill>
                <a:latin typeface="Calibri" panose="020F0502020204030204" pitchFamily="34" charset="0"/>
                <a:ea typeface="Calibri" panose="020F0502020204030204" pitchFamily="34" charset="0"/>
              </a:rPr>
              <a:t> ،حيث تم مخاطبة إدارة الرقابة التجارية وحماية المستهلك وتم وضع ايميل للشكاوي التي ترد من خارج دولة الكويت والإيميل هو :</a:t>
            </a:r>
            <a:r>
              <a:rPr lang="en-US" sz="1800" b="1" dirty="0">
                <a:solidFill>
                  <a:srgbClr val="000000"/>
                </a:solidFill>
                <a:latin typeface="Calibri" panose="020F0502020204030204" pitchFamily="34" charset="0"/>
                <a:ea typeface="Calibri" panose="020F0502020204030204" pitchFamily="34" charset="0"/>
              </a:rPr>
              <a:t>raqaba@moci.gov.kw </a:t>
            </a:r>
            <a:r>
              <a:rPr lang="ar-KW" sz="1800" b="1" dirty="0">
                <a:solidFill>
                  <a:srgbClr val="000000"/>
                </a:solidFill>
                <a:latin typeface="Calibri" panose="020F0502020204030204" pitchFamily="34" charset="0"/>
                <a:ea typeface="Calibri" panose="020F0502020204030204" pitchFamily="34" charset="0"/>
              </a:rPr>
              <a:t> بحيث يتم تقديم الشكوى على البريد الالكتروني مع إرفاق كافة التفاصيل.</a:t>
            </a:r>
            <a:endParaRPr lang="en-US" sz="1800" b="1" dirty="0">
              <a:latin typeface="Calibri" panose="020F0502020204030204" pitchFamily="34" charset="0"/>
              <a:ea typeface="Calibri" panose="020F0502020204030204" pitchFamily="34" charset="0"/>
            </a:endParaRPr>
          </a:p>
        </p:txBody>
      </p:sp>
      <p:sp>
        <p:nvSpPr>
          <p:cNvPr id="2" name="Date Placeholder 1">
            <a:extLst>
              <a:ext uri="{FF2B5EF4-FFF2-40B4-BE49-F238E27FC236}">
                <a16:creationId xmlns:a16="http://schemas.microsoft.com/office/drawing/2014/main" id="{1D1EE573-CC12-40FB-9D6F-22944D7CF0E8}"/>
              </a:ext>
            </a:extLst>
          </p:cNvPr>
          <p:cNvSpPr>
            <a:spLocks noGrp="1"/>
          </p:cNvSpPr>
          <p:nvPr>
            <p:ph type="dt" sz="half" idx="10"/>
          </p:nvPr>
        </p:nvSpPr>
        <p:spPr/>
        <p:txBody>
          <a:bodyPr/>
          <a:lstStyle/>
          <a:p>
            <a:r>
              <a:rPr lang="en-US"/>
              <a:t>06/05/2026</a:t>
            </a:r>
            <a:endParaRPr lang="en-GB" dirty="0"/>
          </a:p>
        </p:txBody>
      </p:sp>
      <p:sp>
        <p:nvSpPr>
          <p:cNvPr id="3" name="Slide Number Placeholder 2">
            <a:extLst>
              <a:ext uri="{FF2B5EF4-FFF2-40B4-BE49-F238E27FC236}">
                <a16:creationId xmlns:a16="http://schemas.microsoft.com/office/drawing/2014/main" id="{0560892B-A1E7-4575-B4AD-51BAA89EBD41}"/>
              </a:ext>
            </a:extLst>
          </p:cNvPr>
          <p:cNvSpPr>
            <a:spLocks noGrp="1"/>
          </p:cNvSpPr>
          <p:nvPr>
            <p:ph type="sldNum" sz="quarter" idx="12"/>
          </p:nvPr>
        </p:nvSpPr>
        <p:spPr/>
        <p:txBody>
          <a:bodyPr/>
          <a:lstStyle/>
          <a:p>
            <a:fld id="{D7DEAEBE-8355-498E-ABC7-7602232D4ED4}" type="slidenum">
              <a:rPr lang="en-GB" smtClean="0"/>
              <a:t>21</a:t>
            </a:fld>
            <a:endParaRPr lang="en-GB" dirty="0"/>
          </a:p>
        </p:txBody>
      </p:sp>
    </p:spTree>
    <p:extLst>
      <p:ext uri="{BB962C8B-B14F-4D97-AF65-F5344CB8AC3E}">
        <p14:creationId xmlns:p14="http://schemas.microsoft.com/office/powerpoint/2010/main" val="21802613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31D4B-4B75-E3F3-53DE-06F79D1376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E23BC1-60AD-1E34-E76D-A0BE1B988963}"/>
              </a:ext>
            </a:extLst>
          </p:cNvPr>
          <p:cNvSpPr>
            <a:spLocks noGrp="1"/>
          </p:cNvSpPr>
          <p:nvPr>
            <p:ph type="title"/>
          </p:nvPr>
        </p:nvSpPr>
        <p:spPr>
          <a:xfrm>
            <a:off x="7775350" y="141342"/>
            <a:ext cx="2418733"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مؤشرات النزاهة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5A55C328-8D6F-F30D-139F-BBF33D996886}"/>
              </a:ext>
            </a:extLst>
          </p:cNvPr>
          <p:cNvSpPr>
            <a:spLocks noGrp="1"/>
          </p:cNvSpPr>
          <p:nvPr>
            <p:ph idx="1"/>
          </p:nvPr>
        </p:nvSpPr>
        <p:spPr>
          <a:xfrm>
            <a:off x="200341" y="744911"/>
            <a:ext cx="8772209" cy="4844359"/>
          </a:xfrm>
        </p:spPr>
        <p:txBody>
          <a:bodyPr>
            <a:noAutofit/>
          </a:bodyPr>
          <a:lstStyle/>
          <a:p>
            <a:pPr marL="0" marR="0" indent="0" algn="just" rtl="1">
              <a:lnSpc>
                <a:spcPct val="150000"/>
              </a:lnSpc>
              <a:spcBef>
                <a:spcPts val="0"/>
              </a:spcBef>
              <a:spcAft>
                <a:spcPts val="800"/>
              </a:spcAft>
              <a:buNone/>
            </a:pPr>
            <a:r>
              <a:rPr lang="ar-SA" sz="1800" b="1" dirty="0">
                <a:solidFill>
                  <a:srgbClr val="000000"/>
                </a:solidFill>
                <a:latin typeface="Calibri" panose="020F0502020204030204" pitchFamily="34" charset="0"/>
                <a:ea typeface="Calibri" panose="020F0502020204030204" pitchFamily="34" charset="0"/>
              </a:rPr>
              <a:t>1- لا يوجد حفظ للتشريعات وترتيبها بحيث يمكن الوصول إليها بسهولة من قبل العاملين بالمنظمة، لذلك نحن بحاجة الى تنسيق العمل والتعاون مع الإدارات المختصة وهي الإدارة القانونية و </a:t>
            </a:r>
            <a:r>
              <a:rPr lang="ar-KW" sz="1800" b="1" dirty="0">
                <a:solidFill>
                  <a:srgbClr val="000000"/>
                </a:solidFill>
                <a:latin typeface="Calibri" panose="020F0502020204030204" pitchFamily="34" charset="0"/>
                <a:ea typeface="Calibri" panose="020F0502020204030204" pitchFamily="34" charset="0"/>
              </a:rPr>
              <a:t>والشئون الادارية</a:t>
            </a:r>
            <a:r>
              <a:rPr lang="ar-SA" sz="1800" b="1" dirty="0">
                <a:solidFill>
                  <a:srgbClr val="000000"/>
                </a:solidFill>
                <a:latin typeface="Calibri" panose="020F0502020204030204" pitchFamily="34" charset="0"/>
                <a:ea typeface="Calibri" panose="020F0502020204030204" pitchFamily="34" charset="0"/>
              </a:rPr>
              <a:t> وحماية المستهلك والعقار واي اداره أخرى مختص ولها علاقة بالأمر ومن ثم فرزها وعرضها ونشرها بعد اعتمادها من الإدارة العليا ويتم نشرها </a:t>
            </a:r>
            <a:r>
              <a:rPr lang="ar-KW" sz="1800" b="1" dirty="0">
                <a:solidFill>
                  <a:srgbClr val="000000"/>
                </a:solidFill>
                <a:latin typeface="Calibri" panose="020F0502020204030204" pitchFamily="34" charset="0"/>
                <a:ea typeface="Calibri" panose="020F0502020204030204" pitchFamily="34" charset="0"/>
              </a:rPr>
              <a:t>على الموقع الإلكتروني </a:t>
            </a:r>
            <a:r>
              <a:rPr lang="ar-SA" sz="1800" b="1" dirty="0">
                <a:solidFill>
                  <a:srgbClr val="000000"/>
                </a:solidFill>
                <a:latin typeface="Calibri" panose="020F0502020204030204" pitchFamily="34" charset="0"/>
                <a:ea typeface="Calibri" panose="020F0502020204030204" pitchFamily="34" charset="0"/>
              </a:rPr>
              <a:t>خلال ارسالها الى إدارة مركز نظم المعلومات .</a:t>
            </a:r>
            <a:endParaRPr lang="en-US" sz="1800" b="1" dirty="0">
              <a:latin typeface="Calibri" panose="020F0502020204030204" pitchFamily="34" charset="0"/>
              <a:ea typeface="Calibri" panose="020F0502020204030204" pitchFamily="34" charset="0"/>
            </a:endParaRPr>
          </a:p>
          <a:p>
            <a:pPr marL="0" marR="0" indent="0" algn="just" rtl="1">
              <a:lnSpc>
                <a:spcPct val="150000"/>
              </a:lnSpc>
              <a:spcBef>
                <a:spcPts val="0"/>
              </a:spcBef>
              <a:spcAft>
                <a:spcPts val="800"/>
              </a:spcAft>
              <a:buNone/>
            </a:pPr>
            <a:r>
              <a:rPr lang="ar-SA" sz="1800" b="1" dirty="0">
                <a:solidFill>
                  <a:srgbClr val="000000"/>
                </a:solidFill>
                <a:latin typeface="Calibri" panose="020F0502020204030204" pitchFamily="34" charset="0"/>
                <a:ea typeface="Calibri" panose="020F0502020204030204" pitchFamily="34" charset="0"/>
              </a:rPr>
              <a:t>2-  يوجد قائمة خاصة بالقيم التي تتبناها المنظمة </a:t>
            </a:r>
            <a:r>
              <a:rPr lang="ar-KW" sz="1800" b="1" dirty="0">
                <a:solidFill>
                  <a:srgbClr val="000000"/>
                </a:solidFill>
                <a:latin typeface="Calibri" panose="020F0502020204030204" pitchFamily="34" charset="0"/>
                <a:ea typeface="Calibri" panose="020F0502020204030204" pitchFamily="34" charset="0"/>
              </a:rPr>
              <a:t>منشورة بالموقع وتم عمل </a:t>
            </a:r>
            <a:r>
              <a:rPr lang="ar-SA" sz="1800" b="1" dirty="0">
                <a:solidFill>
                  <a:srgbClr val="000000"/>
                </a:solidFill>
                <a:latin typeface="Calibri" panose="020F0502020204030204" pitchFamily="34" charset="0"/>
                <a:ea typeface="Calibri" panose="020F0502020204030204" pitchFamily="34" charset="0"/>
              </a:rPr>
              <a:t>موجهات الأفعال للعاملين بها </a:t>
            </a:r>
            <a:r>
              <a:rPr lang="en-US" sz="1800" b="1" dirty="0">
                <a:solidFill>
                  <a:srgbClr val="000000"/>
                </a:solidFill>
                <a:latin typeface="Calibri" panose="020F0502020204030204" pitchFamily="34" charset="0"/>
                <a:ea typeface="Calibri" panose="020F0502020204030204" pitchFamily="34" charset="0"/>
              </a:rPr>
              <a:t>.</a:t>
            </a:r>
            <a:r>
              <a:rPr lang="ar-SA" sz="1800" b="1" dirty="0">
                <a:solidFill>
                  <a:srgbClr val="000000"/>
                </a:solidFill>
                <a:latin typeface="Calibri" panose="020F0502020204030204" pitchFamily="34" charset="0"/>
                <a:ea typeface="Calibri" panose="020F0502020204030204" pitchFamily="34" charset="0"/>
              </a:rPr>
              <a:t> لذا </a:t>
            </a:r>
            <a:r>
              <a:rPr lang="ar-KW" sz="1800" b="1" dirty="0">
                <a:solidFill>
                  <a:srgbClr val="000000"/>
                </a:solidFill>
                <a:latin typeface="Calibri" panose="020F0502020204030204" pitchFamily="34" charset="0"/>
                <a:ea typeface="Calibri" panose="020F0502020204030204" pitchFamily="34" charset="0"/>
              </a:rPr>
              <a:t>تم</a:t>
            </a:r>
            <a:r>
              <a:rPr lang="ar-SA" sz="1800" b="1" dirty="0">
                <a:solidFill>
                  <a:srgbClr val="000000"/>
                </a:solidFill>
                <a:latin typeface="Calibri" panose="020F0502020204030204" pitchFamily="34" charset="0"/>
                <a:ea typeface="Calibri" panose="020F0502020204030204" pitchFamily="34" charset="0"/>
              </a:rPr>
              <a:t> نشرها بالموقع الكتروني وتعميها على الموظفين من خلال </a:t>
            </a:r>
            <a:r>
              <a:rPr lang="ar-KW" sz="1800" b="1" dirty="0">
                <a:solidFill>
                  <a:srgbClr val="000000"/>
                </a:solidFill>
                <a:latin typeface="Calibri" panose="020F0502020204030204" pitchFamily="34" charset="0"/>
                <a:ea typeface="Calibri" panose="020F0502020204030204" pitchFamily="34" charset="0"/>
              </a:rPr>
              <a:t>توزيع دليل الموظف الشامل وتم </a:t>
            </a:r>
            <a:r>
              <a:rPr lang="ar-SA" sz="1800" b="1" dirty="0">
                <a:solidFill>
                  <a:srgbClr val="000000"/>
                </a:solidFill>
                <a:latin typeface="Calibri" panose="020F0502020204030204" pitchFamily="34" charset="0"/>
                <a:ea typeface="Calibri" panose="020F0502020204030204" pitchFamily="34" charset="0"/>
              </a:rPr>
              <a:t>توقيع </a:t>
            </a:r>
            <a:r>
              <a:rPr lang="ar-KW" sz="1800" b="1" dirty="0">
                <a:solidFill>
                  <a:srgbClr val="000000"/>
                </a:solidFill>
                <a:latin typeface="Calibri" panose="020F0502020204030204" pitchFamily="34" charset="0"/>
                <a:ea typeface="Calibri" panose="020F0502020204030204" pitchFamily="34" charset="0"/>
              </a:rPr>
              <a:t>الموظفين </a:t>
            </a:r>
            <a:r>
              <a:rPr lang="ar-SA" sz="1800" b="1" dirty="0">
                <a:solidFill>
                  <a:srgbClr val="000000"/>
                </a:solidFill>
                <a:latin typeface="Calibri" panose="020F0502020204030204" pitchFamily="34" charset="0"/>
                <a:ea typeface="Calibri" panose="020F0502020204030204" pitchFamily="34" charset="0"/>
              </a:rPr>
              <a:t>عليها </a:t>
            </a:r>
            <a:r>
              <a:rPr lang="ar-KW" sz="1800" b="1" dirty="0">
                <a:solidFill>
                  <a:srgbClr val="000000"/>
                </a:solidFill>
                <a:latin typeface="Calibri" panose="020F0502020204030204" pitchFamily="34" charset="0"/>
                <a:ea typeface="Calibri" panose="020F0502020204030204" pitchFamily="34" charset="0"/>
              </a:rPr>
              <a:t>،</a:t>
            </a:r>
            <a:r>
              <a:rPr lang="ar-SA" sz="1800" b="1" dirty="0">
                <a:solidFill>
                  <a:srgbClr val="000000"/>
                </a:solidFill>
                <a:latin typeface="Calibri" panose="020F0502020204030204" pitchFamily="34" charset="0"/>
                <a:ea typeface="Calibri" panose="020F0502020204030204" pitchFamily="34" charset="0"/>
              </a:rPr>
              <a:t>للتأكد من وصولها لهم وانهم قاموا بالاطلاع عليها </a:t>
            </a:r>
            <a:r>
              <a:rPr lang="ar-KW" sz="1800" b="1" dirty="0">
                <a:solidFill>
                  <a:srgbClr val="000000"/>
                </a:solidFill>
                <a:latin typeface="Calibri" panose="020F0502020204030204" pitchFamily="34" charset="0"/>
                <a:ea typeface="Calibri" panose="020F0502020204030204" pitchFamily="34" charset="0"/>
              </a:rPr>
              <a:t>.</a:t>
            </a:r>
            <a:endParaRPr lang="en-US" sz="1800" b="1" dirty="0">
              <a:latin typeface="Calibri" panose="020F0502020204030204" pitchFamily="34" charset="0"/>
              <a:ea typeface="Calibri" panose="020F0502020204030204" pitchFamily="34" charset="0"/>
            </a:endParaRPr>
          </a:p>
          <a:p>
            <a:pPr marL="0" marR="0" indent="0" algn="just" rtl="1">
              <a:lnSpc>
                <a:spcPct val="150000"/>
              </a:lnSpc>
              <a:spcBef>
                <a:spcPts val="0"/>
              </a:spcBef>
              <a:spcAft>
                <a:spcPts val="800"/>
              </a:spcAft>
              <a:buNone/>
            </a:pPr>
            <a:r>
              <a:rPr lang="ar-SA" sz="1800" b="1" dirty="0">
                <a:solidFill>
                  <a:srgbClr val="000000"/>
                </a:solidFill>
                <a:latin typeface="Calibri" panose="020F0502020204030204" pitchFamily="34" charset="0"/>
                <a:ea typeface="Calibri" panose="020F0502020204030204" pitchFamily="34" charset="0"/>
              </a:rPr>
              <a:t>3- لا يوجد استراتيجية لدى المنظمة لدعم الثقافة التنظيمية الإيجابية نحو النزاهة من خلال برامج التوعية، وبناء القدرات، ومشاركة العاملين في المؤتمرات المحلية والدولية، ونشر نماذج الممارسات الإيجابية بين العاملين</a:t>
            </a:r>
            <a:r>
              <a:rPr lang="en-US" sz="1800" b="1" dirty="0">
                <a:solidFill>
                  <a:srgbClr val="000000"/>
                </a:solidFill>
                <a:latin typeface="Calibri" panose="020F0502020204030204" pitchFamily="34" charset="0"/>
                <a:ea typeface="Calibri" panose="020F0502020204030204" pitchFamily="34" charset="0"/>
              </a:rPr>
              <a:t>.</a:t>
            </a:r>
            <a:r>
              <a:rPr lang="ar-SA" sz="1800" b="1" dirty="0">
                <a:solidFill>
                  <a:srgbClr val="000000"/>
                </a:solidFill>
                <a:latin typeface="Calibri" panose="020F0502020204030204" pitchFamily="34" charset="0"/>
                <a:ea typeface="Calibri" panose="020F0502020204030204" pitchFamily="34" charset="0"/>
              </a:rPr>
              <a:t> ( لابد من وضعها من خلال التعاون بين نزاهة وإدارة التدريب والتطوير لأنها الوحدة المختصة بتأهيل وتوعية الكوادر )</a:t>
            </a:r>
            <a:endParaRPr lang="en-US" sz="1800" b="1" dirty="0">
              <a:latin typeface="Calibri" panose="020F0502020204030204" pitchFamily="34" charset="0"/>
              <a:ea typeface="Calibri" panose="020F0502020204030204" pitchFamily="34" charset="0"/>
            </a:endParaRPr>
          </a:p>
        </p:txBody>
      </p:sp>
      <p:sp>
        <p:nvSpPr>
          <p:cNvPr id="4" name="Date Placeholder 3">
            <a:extLst>
              <a:ext uri="{FF2B5EF4-FFF2-40B4-BE49-F238E27FC236}">
                <a16:creationId xmlns:a16="http://schemas.microsoft.com/office/drawing/2014/main" id="{B39F04A6-F90C-46FE-80C3-DDC1E780DAAE}"/>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E047F23D-D410-4BD8-B4DF-C029802A0FB9}"/>
              </a:ext>
            </a:extLst>
          </p:cNvPr>
          <p:cNvSpPr>
            <a:spLocks noGrp="1"/>
          </p:cNvSpPr>
          <p:nvPr>
            <p:ph type="sldNum" sz="quarter" idx="12"/>
          </p:nvPr>
        </p:nvSpPr>
        <p:spPr/>
        <p:txBody>
          <a:bodyPr/>
          <a:lstStyle/>
          <a:p>
            <a:fld id="{D7DEAEBE-8355-498E-ABC7-7602232D4ED4}" type="slidenum">
              <a:rPr lang="en-GB" smtClean="0"/>
              <a:t>22</a:t>
            </a:fld>
            <a:endParaRPr lang="en-GB" dirty="0"/>
          </a:p>
        </p:txBody>
      </p:sp>
    </p:spTree>
    <p:extLst>
      <p:ext uri="{BB962C8B-B14F-4D97-AF65-F5344CB8AC3E}">
        <p14:creationId xmlns:p14="http://schemas.microsoft.com/office/powerpoint/2010/main" val="4087706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6E85E-9E69-0293-8C9D-7794D1D02AC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0512E6-D737-47DF-9787-1210D36B33D1}"/>
              </a:ext>
            </a:extLst>
          </p:cNvPr>
          <p:cNvSpPr>
            <a:spLocks noGrp="1"/>
          </p:cNvSpPr>
          <p:nvPr>
            <p:ph idx="1"/>
          </p:nvPr>
        </p:nvSpPr>
        <p:spPr>
          <a:xfrm>
            <a:off x="0" y="421514"/>
            <a:ext cx="9039298" cy="6014972"/>
          </a:xfrm>
        </p:spPr>
        <p:txBody>
          <a:bodyPr>
            <a:noAutofit/>
          </a:bodyPr>
          <a:lstStyle/>
          <a:p>
            <a:pPr marL="0" marR="0" indent="0" algn="just" rtl="1">
              <a:lnSpc>
                <a:spcPct val="150000"/>
              </a:lnSpc>
              <a:spcBef>
                <a:spcPts val="0"/>
              </a:spcBef>
              <a:spcAft>
                <a:spcPts val="800"/>
              </a:spcAft>
              <a:buNone/>
            </a:pPr>
            <a:r>
              <a:rPr lang="ar-SA" sz="1600" b="1" dirty="0">
                <a:solidFill>
                  <a:srgbClr val="000000"/>
                </a:solidFill>
                <a:latin typeface="Calibri" panose="020F0502020204030204" pitchFamily="34" charset="0"/>
                <a:ea typeface="Calibri" panose="020F0502020204030204" pitchFamily="34" charset="0"/>
              </a:rPr>
              <a:t>4</a:t>
            </a:r>
            <a:r>
              <a:rPr lang="en-GB" sz="1600" b="1" dirty="0">
                <a:solidFill>
                  <a:srgbClr val="000000"/>
                </a:solidFill>
                <a:latin typeface="Calibri" panose="020F0502020204030204" pitchFamily="34" charset="0"/>
                <a:ea typeface="Calibri" panose="020F0502020204030204" pitchFamily="34" charset="0"/>
              </a:rPr>
              <a:t> </a:t>
            </a:r>
            <a:r>
              <a:rPr lang="ar-SA" sz="1600" b="1" dirty="0">
                <a:solidFill>
                  <a:srgbClr val="000000"/>
                </a:solidFill>
                <a:latin typeface="Calibri" panose="020F0502020204030204" pitchFamily="34" charset="0"/>
                <a:ea typeface="Calibri" panose="020F0502020204030204" pitchFamily="34" charset="0"/>
              </a:rPr>
              <a:t>- يوجد مدونة سلوك متضمنة القيم التي يجب الالتزام بها معتمدة وموقع عليها من العاملين وتم التدريب عليها </a:t>
            </a:r>
            <a:r>
              <a:rPr lang="ar-KW" sz="1600" b="1" dirty="0">
                <a:solidFill>
                  <a:srgbClr val="000000"/>
                </a:solidFill>
                <a:latin typeface="Calibri" panose="020F0502020204030204" pitchFamily="34" charset="0"/>
                <a:ea typeface="Calibri" panose="020F0502020204030204" pitchFamily="34" charset="0"/>
              </a:rPr>
              <a:t> لبعض الموظفين ،وتم تأهيل عدد 17 موظف لدورة " مدونة السلوك الوظيفي ".</a:t>
            </a:r>
            <a:endParaRPr lang="en-US" sz="1600" b="1" dirty="0">
              <a:latin typeface="Calibri" panose="020F0502020204030204" pitchFamily="34" charset="0"/>
              <a:ea typeface="Calibri" panose="020F0502020204030204" pitchFamily="34" charset="0"/>
            </a:endParaRPr>
          </a:p>
          <a:p>
            <a:pPr marL="0" marR="0" indent="0" algn="just" rtl="1">
              <a:lnSpc>
                <a:spcPct val="150000"/>
              </a:lnSpc>
              <a:spcBef>
                <a:spcPts val="0"/>
              </a:spcBef>
              <a:spcAft>
                <a:spcPts val="800"/>
              </a:spcAft>
              <a:buNone/>
            </a:pPr>
            <a:r>
              <a:rPr lang="ar-SA" sz="1600" b="1" dirty="0">
                <a:solidFill>
                  <a:srgbClr val="000000"/>
                </a:solidFill>
                <a:latin typeface="Calibri" panose="020F0502020204030204" pitchFamily="34" charset="0"/>
                <a:ea typeface="Calibri" panose="020F0502020204030204" pitchFamily="34" charset="0"/>
              </a:rPr>
              <a:t>5</a:t>
            </a:r>
            <a:r>
              <a:rPr lang="en-GB" sz="1600" b="1" dirty="0">
                <a:solidFill>
                  <a:srgbClr val="000000"/>
                </a:solidFill>
                <a:latin typeface="Calibri" panose="020F0502020204030204" pitchFamily="34" charset="0"/>
                <a:ea typeface="Calibri" panose="020F0502020204030204" pitchFamily="34" charset="0"/>
              </a:rPr>
              <a:t> </a:t>
            </a:r>
            <a:r>
              <a:rPr lang="ar-SA" sz="1600" b="1" dirty="0">
                <a:solidFill>
                  <a:srgbClr val="000000"/>
                </a:solidFill>
                <a:latin typeface="Calibri" panose="020F0502020204030204" pitchFamily="34" charset="0"/>
                <a:ea typeface="Calibri" panose="020F0502020204030204" pitchFamily="34" charset="0"/>
              </a:rPr>
              <a:t>- المراجعون والمتعاملون مع المنظمة على دراية بقائمة القيم الخاصة بالمنظمة ومدونات سلوك للعاملين </a:t>
            </a:r>
            <a:r>
              <a:rPr lang="ar-KW" sz="1600" b="1" dirty="0">
                <a:solidFill>
                  <a:srgbClr val="000000"/>
                </a:solidFill>
                <a:latin typeface="Calibri" panose="020F0502020204030204" pitchFamily="34" charset="0"/>
                <a:ea typeface="Calibri" panose="020F0502020204030204" pitchFamily="34" charset="0"/>
              </a:rPr>
              <a:t>( تم عمل استبيان لموظفين الوزارة لمعرفة مدى علمهم ودرايتهم بقيم </a:t>
            </a:r>
            <a:r>
              <a:rPr lang="ar-SA" sz="1600" b="1" dirty="0">
                <a:solidFill>
                  <a:srgbClr val="000000"/>
                </a:solidFill>
                <a:latin typeface="Calibri" panose="020F0502020204030204" pitchFamily="34" charset="0"/>
                <a:ea typeface="Calibri" panose="020F0502020204030204" pitchFamily="34" charset="0"/>
              </a:rPr>
              <a:t>وزارة التجارة </a:t>
            </a:r>
            <a:r>
              <a:rPr lang="ar-KW" sz="1600" b="1" dirty="0">
                <a:solidFill>
                  <a:srgbClr val="000000"/>
                </a:solidFill>
                <a:latin typeface="Calibri" panose="020F0502020204030204" pitchFamily="34" charset="0"/>
                <a:ea typeface="Calibri" panose="020F0502020204030204" pitchFamily="34" charset="0"/>
              </a:rPr>
              <a:t>وتم اعتماد مدونة السلوك الوظيفي من ديوان الخدمة المدنية</a:t>
            </a:r>
            <a:r>
              <a:rPr lang="ar-SA" sz="1600" b="1" dirty="0">
                <a:solidFill>
                  <a:srgbClr val="000000"/>
                </a:solidFill>
                <a:latin typeface="Calibri" panose="020F0502020204030204" pitchFamily="34" charset="0"/>
                <a:ea typeface="Calibri" panose="020F0502020204030204" pitchFamily="34" charset="0"/>
              </a:rPr>
              <a:t> )</a:t>
            </a:r>
            <a:r>
              <a:rPr lang="ar-KW" sz="1600" b="1" dirty="0">
                <a:solidFill>
                  <a:srgbClr val="000000"/>
                </a:solidFill>
                <a:latin typeface="Calibri" panose="020F0502020204030204" pitchFamily="34" charset="0"/>
                <a:ea typeface="Calibri" panose="020F0502020204030204" pitchFamily="34" charset="0"/>
              </a:rPr>
              <a:t> حيث بلغت نسبة وعي الموظفين </a:t>
            </a:r>
            <a:r>
              <a:rPr lang="ar-KW" sz="1600" b="1" u="sng" dirty="0">
                <a:solidFill>
                  <a:srgbClr val="000000"/>
                </a:solidFill>
                <a:latin typeface="Calibri" panose="020F0502020204030204" pitchFamily="34" charset="0"/>
                <a:ea typeface="Calibri" panose="020F0502020204030204" pitchFamily="34" charset="0"/>
              </a:rPr>
              <a:t>بوجود مدونة السلوك 68%</a:t>
            </a:r>
            <a:endParaRPr lang="en-US" sz="1600" b="1" u="sng" dirty="0">
              <a:latin typeface="Calibri" panose="020F0502020204030204" pitchFamily="34" charset="0"/>
              <a:ea typeface="Calibri" panose="020F0502020204030204" pitchFamily="34" charset="0"/>
            </a:endParaRPr>
          </a:p>
          <a:p>
            <a:pPr marL="0" marR="0" indent="0" algn="just" rtl="1">
              <a:lnSpc>
                <a:spcPct val="150000"/>
              </a:lnSpc>
              <a:spcBef>
                <a:spcPts val="0"/>
              </a:spcBef>
              <a:spcAft>
                <a:spcPts val="800"/>
              </a:spcAft>
              <a:buNone/>
            </a:pPr>
            <a:r>
              <a:rPr lang="ar-SA" sz="1600" b="1" dirty="0">
                <a:solidFill>
                  <a:srgbClr val="000000"/>
                </a:solidFill>
                <a:latin typeface="Calibri" panose="020F0502020204030204" pitchFamily="34" charset="0"/>
                <a:ea typeface="Calibri" panose="020F0502020204030204" pitchFamily="34" charset="0"/>
              </a:rPr>
              <a:t>6 - </a:t>
            </a:r>
            <a:r>
              <a:rPr lang="ar-KW" sz="1600" b="1" dirty="0">
                <a:solidFill>
                  <a:srgbClr val="000000"/>
                </a:solidFill>
                <a:latin typeface="Calibri" panose="020F0502020204030204" pitchFamily="34" charset="0"/>
                <a:ea typeface="Calibri" panose="020F0502020204030204" pitchFamily="34" charset="0"/>
              </a:rPr>
              <a:t>تم الاتفاق على تعيين ضابط أخلاقي لعمل </a:t>
            </a:r>
            <a:r>
              <a:rPr lang="ar-SA" sz="1600" b="1" dirty="0">
                <a:solidFill>
                  <a:srgbClr val="000000"/>
                </a:solidFill>
                <a:latin typeface="Calibri" panose="020F0502020204030204" pitchFamily="34" charset="0"/>
                <a:ea typeface="Calibri" panose="020F0502020204030204" pitchFamily="34" charset="0"/>
              </a:rPr>
              <a:t>آلية وقائية تساعد العاملين بالجهة للكشف عن احتمال حدوث تعارض في المصالح في أحد الأعمال المكلف بها وكيفية تجنب ذلك</a:t>
            </a:r>
            <a:r>
              <a:rPr lang="en-GB" sz="1600" b="1" dirty="0">
                <a:solidFill>
                  <a:srgbClr val="000000"/>
                </a:solidFill>
                <a:latin typeface="Calibri" panose="020F0502020204030204" pitchFamily="34" charset="0"/>
                <a:ea typeface="Calibri" panose="020F0502020204030204" pitchFamily="34" charset="0"/>
              </a:rPr>
              <a:t>.</a:t>
            </a:r>
            <a:r>
              <a:rPr lang="ar-SA" sz="1600" b="1" dirty="0">
                <a:solidFill>
                  <a:srgbClr val="000000"/>
                </a:solidFill>
                <a:latin typeface="Calibri" panose="020F0502020204030204" pitchFamily="34" charset="0"/>
                <a:ea typeface="Calibri" panose="020F0502020204030204" pitchFamily="34" charset="0"/>
              </a:rPr>
              <a:t> </a:t>
            </a:r>
            <a:endParaRPr lang="ar-KW" sz="1600" b="1" dirty="0">
              <a:solidFill>
                <a:srgbClr val="000000"/>
              </a:solidFill>
              <a:latin typeface="Calibri" panose="020F0502020204030204" pitchFamily="34" charset="0"/>
              <a:ea typeface="Calibri" panose="020F0502020204030204" pitchFamily="34" charset="0"/>
            </a:endParaRPr>
          </a:p>
          <a:p>
            <a:pPr marL="0" marR="0" indent="0" algn="just" rtl="1">
              <a:lnSpc>
                <a:spcPct val="150000"/>
              </a:lnSpc>
              <a:spcBef>
                <a:spcPts val="0"/>
              </a:spcBef>
              <a:spcAft>
                <a:spcPts val="800"/>
              </a:spcAft>
              <a:buNone/>
            </a:pPr>
            <a:r>
              <a:rPr lang="ar-KW" sz="1600" b="1" dirty="0">
                <a:solidFill>
                  <a:srgbClr val="000000"/>
                </a:solidFill>
                <a:latin typeface="Calibri" panose="020F0502020204030204" pitchFamily="34" charset="0"/>
                <a:ea typeface="Calibri" panose="020F0502020204030204" pitchFamily="34" charset="0"/>
              </a:rPr>
              <a:t>7</a:t>
            </a:r>
            <a:r>
              <a:rPr lang="ar-SA" sz="1600" b="1" dirty="0">
                <a:solidFill>
                  <a:srgbClr val="000000"/>
                </a:solidFill>
                <a:latin typeface="Calibri" panose="020F0502020204030204" pitchFamily="34" charset="0"/>
                <a:ea typeface="Calibri" panose="020F0502020204030204" pitchFamily="34" charset="0"/>
              </a:rPr>
              <a:t> –</a:t>
            </a:r>
            <a:r>
              <a:rPr lang="ar-KW" sz="1600" b="1" dirty="0">
                <a:solidFill>
                  <a:srgbClr val="000000"/>
                </a:solidFill>
                <a:latin typeface="Calibri" panose="020F0502020204030204" pitchFamily="34" charset="0"/>
                <a:ea typeface="Calibri" panose="020F0502020204030204" pitchFamily="34" charset="0"/>
              </a:rPr>
              <a:t>لا يوجد نظام افصاح عن تعارض المصالح.</a:t>
            </a:r>
          </a:p>
          <a:p>
            <a:pPr marL="0" marR="0" indent="0" algn="just" rtl="1">
              <a:lnSpc>
                <a:spcPct val="150000"/>
              </a:lnSpc>
              <a:spcBef>
                <a:spcPts val="0"/>
              </a:spcBef>
              <a:spcAft>
                <a:spcPts val="800"/>
              </a:spcAft>
              <a:buNone/>
            </a:pPr>
            <a:r>
              <a:rPr lang="ar-KW" sz="1600" b="1" dirty="0">
                <a:solidFill>
                  <a:srgbClr val="000000"/>
                </a:solidFill>
                <a:latin typeface="Calibri" panose="020F0502020204030204" pitchFamily="34" charset="0"/>
                <a:ea typeface="Calibri" panose="020F0502020204030204" pitchFamily="34" charset="0"/>
              </a:rPr>
              <a:t>8-</a:t>
            </a:r>
            <a:r>
              <a:rPr lang="ar-SA" sz="1600" b="1" dirty="0">
                <a:solidFill>
                  <a:srgbClr val="000000"/>
                </a:solidFill>
                <a:latin typeface="Calibri" panose="020F0502020204030204" pitchFamily="34" charset="0"/>
                <a:ea typeface="Calibri" panose="020F0502020204030204" pitchFamily="34" charset="0"/>
              </a:rPr>
              <a:t> لا يوجد آلية الإبلاغ عن انتهاكات الأخلاقيات " تضارب المصالح- المحسوبية - إلخ"، بحاجة الى وجودها والتأكد من مبدأ السرية فيها وضمان عدم التعرض حتى يتم تطبيقها بالشكل المطلوب.</a:t>
            </a:r>
            <a:r>
              <a:rPr lang="ar-KW" sz="1600" b="1" dirty="0">
                <a:solidFill>
                  <a:srgbClr val="000000"/>
                </a:solidFill>
                <a:latin typeface="Calibri" panose="020F0502020204030204" pitchFamily="34" charset="0"/>
                <a:ea typeface="Calibri" panose="020F0502020204030204" pitchFamily="34" charset="0"/>
              </a:rPr>
              <a:t>(تكون ضمن مهام الضابط الأخلاقي)</a:t>
            </a:r>
            <a:endParaRPr lang="ar-KW" sz="1600" b="1" dirty="0">
              <a:latin typeface="Calibri" panose="020F0502020204030204" pitchFamily="34" charset="0"/>
              <a:ea typeface="Calibri" panose="020F0502020204030204" pitchFamily="34" charset="0"/>
            </a:endParaRPr>
          </a:p>
          <a:p>
            <a:pPr marL="0" marR="0" indent="0" algn="just" rtl="1">
              <a:lnSpc>
                <a:spcPct val="150000"/>
              </a:lnSpc>
              <a:spcBef>
                <a:spcPts val="0"/>
              </a:spcBef>
              <a:spcAft>
                <a:spcPts val="800"/>
              </a:spcAft>
              <a:buNone/>
            </a:pPr>
            <a:r>
              <a:rPr lang="ar-KW" sz="1600" b="1" dirty="0">
                <a:solidFill>
                  <a:srgbClr val="000000"/>
                </a:solidFill>
                <a:latin typeface="Calibri" panose="020F0502020204030204" pitchFamily="34" charset="0"/>
                <a:ea typeface="Calibri" panose="020F0502020204030204" pitchFamily="34" charset="0"/>
              </a:rPr>
              <a:t>9</a:t>
            </a:r>
            <a:r>
              <a:rPr lang="ar-SA" sz="1600" b="1" dirty="0">
                <a:solidFill>
                  <a:srgbClr val="000000"/>
                </a:solidFill>
                <a:latin typeface="Calibri" panose="020F0502020204030204" pitchFamily="34" charset="0"/>
                <a:ea typeface="Calibri" panose="020F0502020204030204" pitchFamily="34" charset="0"/>
              </a:rPr>
              <a:t> -</a:t>
            </a:r>
            <a:r>
              <a:rPr lang="en-US" sz="1600" b="1" dirty="0">
                <a:solidFill>
                  <a:srgbClr val="000000"/>
                </a:solidFill>
                <a:latin typeface="Arial" panose="020B0604020202020204" pitchFamily="34" charset="0"/>
                <a:ea typeface="Calibri" panose="020F0502020204030204" pitchFamily="34" charset="0"/>
              </a:rPr>
              <a:t> </a:t>
            </a:r>
            <a:r>
              <a:rPr lang="ar-SA" sz="1600" b="1" dirty="0">
                <a:solidFill>
                  <a:srgbClr val="000000"/>
                </a:solidFill>
                <a:latin typeface="Arial" panose="020B0604020202020204" pitchFamily="34" charset="0"/>
                <a:ea typeface="Calibri" panose="020F0502020204030204" pitchFamily="34" charset="0"/>
              </a:rPr>
              <a:t>لا يتم نشر التحقيقات والنتائج الخاصة بدعاوى الانتهاكات </a:t>
            </a:r>
            <a:r>
              <a:rPr lang="ar-KW" sz="1600" b="1" dirty="0">
                <a:solidFill>
                  <a:srgbClr val="000000"/>
                </a:solidFill>
                <a:latin typeface="Arial" panose="020B0604020202020204" pitchFamily="34" charset="0"/>
                <a:ea typeface="Calibri" panose="020F0502020204030204" pitchFamily="34" charset="0"/>
              </a:rPr>
              <a:t>يمكن</a:t>
            </a:r>
            <a:r>
              <a:rPr lang="ar-SA" sz="1600" b="1" dirty="0">
                <a:solidFill>
                  <a:srgbClr val="000000"/>
                </a:solidFill>
                <a:latin typeface="Arial" panose="020B0604020202020204" pitchFamily="34" charset="0"/>
                <a:ea typeface="Calibri" panose="020F0502020204030204" pitchFamily="34" charset="0"/>
              </a:rPr>
              <a:t> نشرها إذا تطلب الامر للتأكد من انها تتم بحيادية ومهنية</a:t>
            </a:r>
            <a:r>
              <a:rPr lang="ar-KW" sz="1600" b="1" dirty="0">
                <a:solidFill>
                  <a:srgbClr val="000000"/>
                </a:solidFill>
                <a:latin typeface="Arial" panose="020B0604020202020204" pitchFamily="34" charset="0"/>
                <a:ea typeface="Calibri" panose="020F0502020204030204" pitchFamily="34" charset="0"/>
              </a:rPr>
              <a:t>.</a:t>
            </a:r>
            <a:endParaRPr lang="ar-KW" sz="1600" b="1" dirty="0">
              <a:solidFill>
                <a:srgbClr val="000000"/>
              </a:solidFill>
              <a:latin typeface="Calibri" panose="020F0502020204030204" pitchFamily="34" charset="0"/>
              <a:ea typeface="Calibri" panose="020F0502020204030204" pitchFamily="34" charset="0"/>
            </a:endParaRPr>
          </a:p>
          <a:p>
            <a:pPr marL="0" marR="0" indent="0" algn="just" rtl="1">
              <a:lnSpc>
                <a:spcPct val="150000"/>
              </a:lnSpc>
              <a:spcBef>
                <a:spcPts val="0"/>
              </a:spcBef>
              <a:spcAft>
                <a:spcPts val="800"/>
              </a:spcAft>
              <a:buNone/>
            </a:pPr>
            <a:r>
              <a:rPr lang="ar-KW" sz="1600" b="1" dirty="0">
                <a:solidFill>
                  <a:srgbClr val="000000"/>
                </a:solidFill>
                <a:latin typeface="Calibri" panose="020F0502020204030204" pitchFamily="34" charset="0"/>
                <a:ea typeface="Calibri" panose="020F0502020204030204" pitchFamily="34" charset="0"/>
              </a:rPr>
              <a:t>10</a:t>
            </a:r>
            <a:r>
              <a:rPr lang="en-GB" sz="1600" b="1" dirty="0">
                <a:solidFill>
                  <a:srgbClr val="000000"/>
                </a:solidFill>
                <a:latin typeface="Calibri" panose="020F0502020204030204" pitchFamily="34" charset="0"/>
                <a:ea typeface="Calibri" panose="020F0502020204030204" pitchFamily="34" charset="0"/>
              </a:rPr>
              <a:t> </a:t>
            </a:r>
            <a:r>
              <a:rPr lang="ar-SA" sz="1600" b="1" dirty="0">
                <a:solidFill>
                  <a:srgbClr val="000000"/>
                </a:solidFill>
                <a:latin typeface="Calibri" panose="020F0502020204030204" pitchFamily="34" charset="0"/>
                <a:ea typeface="Calibri" panose="020F0502020204030204" pitchFamily="34" charset="0"/>
              </a:rPr>
              <a:t>- لا يوجد منظومة تحفيز تشجع التميز في مجال النزاهة الوظيفية ونحن بحاجة الى العمل على اعداد منظومة لما لها من جانب إيجابي في تحسين العمل ورفع مستوى الرضا الوظيفي.</a:t>
            </a:r>
            <a:endParaRPr lang="en-US" sz="1600" b="1" dirty="0">
              <a:latin typeface="Calibri" panose="020F0502020204030204" pitchFamily="34" charset="0"/>
              <a:ea typeface="Calibri" panose="020F0502020204030204" pitchFamily="34" charset="0"/>
            </a:endParaRPr>
          </a:p>
          <a:p>
            <a:pPr marL="0" marR="0" indent="0" algn="just" rtl="1">
              <a:lnSpc>
                <a:spcPct val="150000"/>
              </a:lnSpc>
              <a:spcBef>
                <a:spcPts val="0"/>
              </a:spcBef>
              <a:spcAft>
                <a:spcPts val="800"/>
              </a:spcAft>
              <a:buNone/>
            </a:pPr>
            <a:endParaRPr lang="en-US" sz="1600" b="1" dirty="0">
              <a:latin typeface="Calibri" panose="020F0502020204030204" pitchFamily="34" charset="0"/>
              <a:ea typeface="Calibri" panose="020F0502020204030204" pitchFamily="34" charset="0"/>
            </a:endParaRPr>
          </a:p>
        </p:txBody>
      </p:sp>
      <p:sp>
        <p:nvSpPr>
          <p:cNvPr id="2" name="Date Placeholder 1">
            <a:extLst>
              <a:ext uri="{FF2B5EF4-FFF2-40B4-BE49-F238E27FC236}">
                <a16:creationId xmlns:a16="http://schemas.microsoft.com/office/drawing/2014/main" id="{45A52ECC-5882-4E09-9821-C0D3AC3C7D31}"/>
              </a:ext>
            </a:extLst>
          </p:cNvPr>
          <p:cNvSpPr>
            <a:spLocks noGrp="1"/>
          </p:cNvSpPr>
          <p:nvPr>
            <p:ph type="dt" sz="half" idx="10"/>
          </p:nvPr>
        </p:nvSpPr>
        <p:spPr/>
        <p:txBody>
          <a:bodyPr/>
          <a:lstStyle/>
          <a:p>
            <a:r>
              <a:rPr lang="en-US"/>
              <a:t>06/05/2026</a:t>
            </a:r>
            <a:endParaRPr lang="en-GB" dirty="0"/>
          </a:p>
        </p:txBody>
      </p:sp>
      <p:sp>
        <p:nvSpPr>
          <p:cNvPr id="4" name="Slide Number Placeholder 3">
            <a:extLst>
              <a:ext uri="{FF2B5EF4-FFF2-40B4-BE49-F238E27FC236}">
                <a16:creationId xmlns:a16="http://schemas.microsoft.com/office/drawing/2014/main" id="{F6EBC24D-028A-456F-838C-4EAE2E521C43}"/>
              </a:ext>
            </a:extLst>
          </p:cNvPr>
          <p:cNvSpPr>
            <a:spLocks noGrp="1"/>
          </p:cNvSpPr>
          <p:nvPr>
            <p:ph type="sldNum" sz="quarter" idx="12"/>
          </p:nvPr>
        </p:nvSpPr>
        <p:spPr/>
        <p:txBody>
          <a:bodyPr/>
          <a:lstStyle/>
          <a:p>
            <a:fld id="{D7DEAEBE-8355-498E-ABC7-7602232D4ED4}" type="slidenum">
              <a:rPr lang="en-GB" smtClean="0"/>
              <a:t>23</a:t>
            </a:fld>
            <a:endParaRPr lang="en-GB" dirty="0"/>
          </a:p>
        </p:txBody>
      </p:sp>
    </p:spTree>
    <p:extLst>
      <p:ext uri="{BB962C8B-B14F-4D97-AF65-F5344CB8AC3E}">
        <p14:creationId xmlns:p14="http://schemas.microsoft.com/office/powerpoint/2010/main" val="482350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5239A-5A95-F472-522C-85062EA0D2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8FE37F-4DE6-C1D7-6515-C7FD7735CFB3}"/>
              </a:ext>
            </a:extLst>
          </p:cNvPr>
          <p:cNvSpPr>
            <a:spLocks noGrp="1"/>
          </p:cNvSpPr>
          <p:nvPr>
            <p:ph type="title"/>
          </p:nvPr>
        </p:nvSpPr>
        <p:spPr>
          <a:xfrm>
            <a:off x="6686986" y="141342"/>
            <a:ext cx="3507097"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مؤشر العد</a:t>
            </a:r>
            <a:r>
              <a:rPr lang="ar-KW"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a:t>
            </a:r>
            <a:r>
              <a:rPr lang="ar-SA" sz="2800" b="1" dirty="0" err="1">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لة</a:t>
            </a: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 والمساواة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5AD9C727-75F3-00F7-281F-3C731346E2AB}"/>
              </a:ext>
            </a:extLst>
          </p:cNvPr>
          <p:cNvSpPr>
            <a:spLocks noGrp="1"/>
          </p:cNvSpPr>
          <p:nvPr>
            <p:ph idx="1"/>
          </p:nvPr>
        </p:nvSpPr>
        <p:spPr>
          <a:xfrm>
            <a:off x="383222" y="861306"/>
            <a:ext cx="8784375" cy="5441771"/>
          </a:xfrm>
        </p:spPr>
        <p:txBody>
          <a:bodyPr>
            <a:normAutofit fontScale="92500"/>
          </a:bodyPr>
          <a:lstStyle/>
          <a:p>
            <a:pPr marL="457200" indent="-457200" algn="justLow" rtl="1">
              <a:lnSpc>
                <a:spcPct val="140000"/>
              </a:lnSpc>
              <a:spcBef>
                <a:spcPts val="0"/>
              </a:spcBef>
              <a:spcAft>
                <a:spcPts val="800"/>
              </a:spcAft>
              <a:buFont typeface="+mj-lt"/>
              <a:buAutoNum type="arabicPeriod"/>
            </a:pPr>
            <a:r>
              <a:rPr lang="ar-SA" sz="2000" b="1" dirty="0">
                <a:latin typeface="Calibri" panose="020F0502020204030204" pitchFamily="34" charset="0"/>
                <a:ea typeface="Calibri" panose="020F0502020204030204" pitchFamily="34" charset="0"/>
              </a:rPr>
              <a:t>لا يوجد </a:t>
            </a:r>
            <a:r>
              <a:rPr lang="ar-KW" sz="2000" b="1" dirty="0">
                <a:latin typeface="Calibri" panose="020F0502020204030204" pitchFamily="34" charset="0"/>
                <a:ea typeface="Calibri" panose="020F0502020204030204" pitchFamily="34" charset="0"/>
              </a:rPr>
              <a:t>قائمة بالقوانين واللوائح والقرارات الخاصة بعمل الجهة مجمعة ومتاحة للعاملين وكذلك المتعاملين مع المنظمة، </a:t>
            </a:r>
            <a:r>
              <a:rPr lang="ar-KW" sz="2000" b="1" u="sng" dirty="0">
                <a:latin typeface="Calibri" panose="020F0502020204030204" pitchFamily="34" charset="0"/>
                <a:ea typeface="Calibri" panose="020F0502020204030204" pitchFamily="34" charset="0"/>
              </a:rPr>
              <a:t>لذا يجب على الإدارة القانونية العمل عليها.</a:t>
            </a:r>
            <a:endParaRPr lang="en-US" sz="2000" b="1" dirty="0">
              <a:latin typeface="Calibri" panose="020F0502020204030204" pitchFamily="34" charset="0"/>
              <a:ea typeface="Calibri" panose="020F0502020204030204" pitchFamily="34" charset="0"/>
            </a:endParaRPr>
          </a:p>
          <a:p>
            <a:pPr marL="457200" indent="-457200" algn="justLow" rtl="1">
              <a:lnSpc>
                <a:spcPct val="140000"/>
              </a:lnSpc>
              <a:spcBef>
                <a:spcPts val="0"/>
              </a:spcBef>
              <a:spcAft>
                <a:spcPts val="800"/>
              </a:spcAft>
              <a:buFont typeface="+mj-lt"/>
              <a:buAutoNum type="arabicPeriod"/>
            </a:pPr>
            <a:r>
              <a:rPr lang="ar-KW" sz="2000" b="1" dirty="0">
                <a:latin typeface="Calibri" panose="020F0502020204030204" pitchFamily="34" charset="0"/>
                <a:ea typeface="Calibri" panose="020F0502020204030204" pitchFamily="34" charset="0"/>
              </a:rPr>
              <a:t>العاملون بالجهة بحاجة الى معرفة بالتشريعات وتفسيراتها آلية تطبيقها </a:t>
            </a:r>
            <a:r>
              <a:rPr lang="ar-KW" sz="2000" b="1" u="sng" dirty="0">
                <a:latin typeface="Calibri" panose="020F0502020204030204" pitchFamily="34" charset="0"/>
                <a:ea typeface="Calibri" panose="020F0502020204030204" pitchFamily="34" charset="0"/>
              </a:rPr>
              <a:t>ويتم ذلك من خلال نشرها وعقد الورش والبرامج التدريبية الخاصة بها وتكون الزامية حتى يتسنى للجميع المشاركة فيها وتحقيق الهدف المطلوب منها و هو توعية حيث بلغت نسبة وعي العاملين بالتشريعات وتفسيراتها 29.5%</a:t>
            </a:r>
            <a:endParaRPr lang="en-US" sz="2000" b="1" dirty="0">
              <a:latin typeface="Calibri" panose="020F0502020204030204" pitchFamily="34" charset="0"/>
              <a:ea typeface="Calibri" panose="020F0502020204030204" pitchFamily="34" charset="0"/>
            </a:endParaRPr>
          </a:p>
          <a:p>
            <a:pPr marL="457200" indent="-457200" algn="justLow" rtl="1">
              <a:lnSpc>
                <a:spcPct val="140000"/>
              </a:lnSpc>
              <a:spcBef>
                <a:spcPts val="0"/>
              </a:spcBef>
              <a:spcAft>
                <a:spcPts val="800"/>
              </a:spcAft>
              <a:buFont typeface="+mj-lt"/>
              <a:buAutoNum type="arabicPeriod"/>
            </a:pPr>
            <a:r>
              <a:rPr lang="ar-KW" sz="2000" b="1" dirty="0">
                <a:latin typeface="Calibri" panose="020F0502020204030204" pitchFamily="34" charset="0"/>
                <a:ea typeface="Calibri" panose="020F0502020204030204" pitchFamily="34" charset="0"/>
              </a:rPr>
              <a:t>  يوجد لدي الجهة العدد الكافي من الإدارات المعنية بالتحقيقات القانونية والشكاوي والمراجعة الداخلية والتدقيق الداخلي تتمتع بالاستقلالية الازمة لأداء عملها .</a:t>
            </a:r>
            <a:endParaRPr lang="en-US" sz="2000" b="1" dirty="0">
              <a:latin typeface="Calibri" panose="020F0502020204030204" pitchFamily="34" charset="0"/>
              <a:ea typeface="Calibri" panose="020F0502020204030204" pitchFamily="34" charset="0"/>
            </a:endParaRPr>
          </a:p>
          <a:p>
            <a:pPr marL="457200" indent="-457200" algn="justLow" rtl="1">
              <a:lnSpc>
                <a:spcPct val="140000"/>
              </a:lnSpc>
              <a:spcBef>
                <a:spcPts val="0"/>
              </a:spcBef>
              <a:spcAft>
                <a:spcPts val="800"/>
              </a:spcAft>
              <a:buFont typeface="+mj-lt"/>
              <a:buAutoNum type="arabicPeriod"/>
            </a:pPr>
            <a:r>
              <a:rPr lang="ar-KW" sz="2000" b="1" dirty="0">
                <a:latin typeface="Calibri" panose="020F0502020204030204" pitchFamily="34" charset="0"/>
                <a:ea typeface="Calibri" panose="020F0502020204030204" pitchFamily="34" charset="0"/>
              </a:rPr>
              <a:t>لا يوجد لدي الجهة العدد الكافي العدد المناسب من الخبراء والمتخصصين في مجال القانون للمساعدة على حل الإشكاليات القانونية التي تواجه الجهة "التطبيق- التفسير “لذا نحن بحاجة الى الاستعانة بالكفاءات والكوادر الوطنية للمساعدة في حل الإشكاليات القانونية والعمل رصد قائمة بالأعمال المكرر ومن ثم القيام بتوعية الموظفين بالإدارة القانونية ليتم تأهيل الكوادر الموجودة بالإدارة ورفع من مستواه المهني.</a:t>
            </a:r>
            <a:endParaRPr lang="en-US" sz="2000" b="1" dirty="0">
              <a:latin typeface="Calibri" panose="020F0502020204030204" pitchFamily="34" charset="0"/>
              <a:ea typeface="Calibri" panose="020F0502020204030204" pitchFamily="34" charset="0"/>
            </a:endParaRPr>
          </a:p>
        </p:txBody>
      </p:sp>
      <p:sp>
        <p:nvSpPr>
          <p:cNvPr id="4" name="Date Placeholder 3">
            <a:extLst>
              <a:ext uri="{FF2B5EF4-FFF2-40B4-BE49-F238E27FC236}">
                <a16:creationId xmlns:a16="http://schemas.microsoft.com/office/drawing/2014/main" id="{E5AFECB3-DE0B-41B4-B977-443A3DFD3E8F}"/>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8623C5D9-5BE3-4E89-8BC1-C1D1CC5086C0}"/>
              </a:ext>
            </a:extLst>
          </p:cNvPr>
          <p:cNvSpPr>
            <a:spLocks noGrp="1"/>
          </p:cNvSpPr>
          <p:nvPr>
            <p:ph type="sldNum" sz="quarter" idx="12"/>
          </p:nvPr>
        </p:nvSpPr>
        <p:spPr/>
        <p:txBody>
          <a:bodyPr/>
          <a:lstStyle/>
          <a:p>
            <a:fld id="{D7DEAEBE-8355-498E-ABC7-7602232D4ED4}" type="slidenum">
              <a:rPr lang="en-GB" smtClean="0"/>
              <a:t>24</a:t>
            </a:fld>
            <a:endParaRPr lang="en-GB" dirty="0"/>
          </a:p>
        </p:txBody>
      </p:sp>
    </p:spTree>
    <p:extLst>
      <p:ext uri="{BB962C8B-B14F-4D97-AF65-F5344CB8AC3E}">
        <p14:creationId xmlns:p14="http://schemas.microsoft.com/office/powerpoint/2010/main" val="4106651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C21DDB-4F29-8238-1C28-A1B5105A328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CC14A1-C765-A619-4B05-20FA55B8D244}"/>
              </a:ext>
            </a:extLst>
          </p:cNvPr>
          <p:cNvSpPr>
            <a:spLocks noGrp="1"/>
          </p:cNvSpPr>
          <p:nvPr>
            <p:ph idx="1"/>
          </p:nvPr>
        </p:nvSpPr>
        <p:spPr>
          <a:xfrm>
            <a:off x="383223" y="861306"/>
            <a:ext cx="8816618" cy="5441771"/>
          </a:xfrm>
        </p:spPr>
        <p:txBody>
          <a:bodyPr>
            <a:normAutofit/>
          </a:bodyPr>
          <a:lstStyle/>
          <a:p>
            <a:pPr marL="457200" indent="-457200" algn="justLow" rtl="1">
              <a:lnSpc>
                <a:spcPct val="140000"/>
              </a:lnSpc>
              <a:spcBef>
                <a:spcPts val="0"/>
              </a:spcBef>
              <a:spcAft>
                <a:spcPts val="800"/>
              </a:spcAft>
              <a:buFont typeface="+mj-lt"/>
              <a:buAutoNum type="arabicPeriod" startAt="5"/>
            </a:pPr>
            <a:r>
              <a:rPr lang="ar-KW" sz="2000" b="1" dirty="0">
                <a:latin typeface="Calibri" panose="020F0502020204030204" pitchFamily="34" charset="0"/>
                <a:ea typeface="Calibri" panose="020F0502020204030204" pitchFamily="34" charset="0"/>
                <a:cs typeface="Times New Roman" panose="02020603050405020304" pitchFamily="18" charset="0"/>
              </a:rPr>
              <a:t>يوجد آلية إجرائية مفعلة ومعلنة للتظلم من القرارات الإدارية.</a:t>
            </a:r>
          </a:p>
          <a:p>
            <a:pPr marL="457200" indent="-457200" algn="justLow" rtl="1">
              <a:lnSpc>
                <a:spcPct val="140000"/>
              </a:lnSpc>
              <a:spcBef>
                <a:spcPts val="0"/>
              </a:spcBef>
              <a:spcAft>
                <a:spcPts val="800"/>
              </a:spcAft>
              <a:buFont typeface="+mj-lt"/>
              <a:buAutoNum type="arabicPeriod" startAt="5"/>
            </a:pPr>
            <a:r>
              <a:rPr lang="ar-KW" sz="2000" b="1" dirty="0">
                <a:latin typeface="Calibri" panose="020F0502020204030204" pitchFamily="34" charset="0"/>
                <a:ea typeface="Calibri" panose="020F0502020204030204" pitchFamily="34" charset="0"/>
                <a:cs typeface="Times New Roman" panose="02020603050405020304" pitchFamily="18" charset="0"/>
              </a:rPr>
              <a:t>لا يوجد الية لنشر نتائج التظلمات الإدارية.(سرية)</a:t>
            </a:r>
            <a:endParaRPr lang="en-US" sz="2000" dirty="0">
              <a:latin typeface="Calibri" panose="020F0502020204030204" pitchFamily="34" charset="0"/>
              <a:ea typeface="Calibri" panose="020F0502020204030204" pitchFamily="34" charset="0"/>
              <a:cs typeface="Arial" panose="020B0604020202020204" pitchFamily="34" charset="0"/>
            </a:endParaRPr>
          </a:p>
          <a:p>
            <a:pPr marL="457200" indent="-457200" algn="justLow" rtl="1">
              <a:lnSpc>
                <a:spcPct val="140000"/>
              </a:lnSpc>
              <a:spcBef>
                <a:spcPts val="0"/>
              </a:spcBef>
              <a:spcAft>
                <a:spcPts val="800"/>
              </a:spcAft>
              <a:buFont typeface="+mj-lt"/>
              <a:buAutoNum type="arabicPeriod" startAt="5"/>
            </a:pPr>
            <a:r>
              <a:rPr lang="ar-KW" sz="2000" b="1" dirty="0">
                <a:latin typeface="Calibri" panose="020F0502020204030204" pitchFamily="34" charset="0"/>
                <a:ea typeface="Calibri" panose="020F0502020204030204" pitchFamily="34" charset="0"/>
                <a:cs typeface="Times New Roman" panose="02020603050405020304" pitchFamily="18" charset="0"/>
              </a:rPr>
              <a:t>يجب وضع قواعد مصاغة بشكل تام للتعامل مع كل المراجعين المتعاملين مع الوزارة  دون تمييز في المعاملة ونظم جزاءات مناسبة يجب العمل على تفعيل بشكل تام واضح مع تحديد جوانب القصور التي تجعلها غير مفعله بشكل تام لتأكيدها.</a:t>
            </a:r>
            <a:endParaRPr lang="en-US" sz="2000" dirty="0">
              <a:latin typeface="Calibri" panose="020F0502020204030204" pitchFamily="34" charset="0"/>
              <a:ea typeface="Calibri" panose="020F0502020204030204" pitchFamily="34" charset="0"/>
              <a:cs typeface="Arial" panose="020B0604020202020204" pitchFamily="34" charset="0"/>
            </a:endParaRPr>
          </a:p>
          <a:p>
            <a:pPr marL="457200" indent="-457200" algn="justLow" rtl="1">
              <a:lnSpc>
                <a:spcPct val="140000"/>
              </a:lnSpc>
              <a:spcBef>
                <a:spcPts val="0"/>
              </a:spcBef>
              <a:spcAft>
                <a:spcPts val="800"/>
              </a:spcAft>
              <a:buFont typeface="+mj-lt"/>
              <a:buAutoNum type="arabicPeriod" startAt="5"/>
            </a:pPr>
            <a:r>
              <a:rPr lang="ar-KW" sz="2000" b="1" dirty="0">
                <a:latin typeface="Calibri" panose="020F0502020204030204" pitchFamily="34" charset="0"/>
                <a:ea typeface="Calibri" panose="020F0502020204030204" pitchFamily="34" charset="0"/>
                <a:cs typeface="Times New Roman" panose="02020603050405020304" pitchFamily="18" charset="0"/>
              </a:rPr>
              <a:t>لا يوجد ضوابط وقائية ضد اية خروقات للقواعد القانونية المعمول بها خصوصا في حالة السلطة التقديرية الممنوحة للأشخاص  لذا نحن بحاجة قيام الإدارة القانونية بوضع قائمة بالضوابط المطلوبة</a:t>
            </a:r>
            <a:r>
              <a:rPr lang="ar-SA" sz="2000" b="1" dirty="0">
                <a:latin typeface="Calibri" panose="020F0502020204030204" pitchFamily="34"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457200" indent="-457200" algn="justLow" rtl="1">
              <a:lnSpc>
                <a:spcPct val="140000"/>
              </a:lnSpc>
              <a:spcBef>
                <a:spcPts val="0"/>
              </a:spcBef>
              <a:spcAft>
                <a:spcPts val="800"/>
              </a:spcAft>
              <a:buFont typeface="+mj-lt"/>
              <a:buAutoNum type="arabicPeriod" startAt="5"/>
            </a:pPr>
            <a:r>
              <a:rPr lang="ar-KW" sz="2000" b="1" dirty="0">
                <a:latin typeface="Calibri" panose="020F0502020204030204" pitchFamily="34" charset="0"/>
                <a:ea typeface="Calibri" panose="020F0502020204030204" pitchFamily="34" charset="0"/>
                <a:cs typeface="Times New Roman" panose="02020603050405020304" pitchFamily="18" charset="0"/>
              </a:rPr>
              <a:t>العمل على مراجعة مستمرة للقواعد القانونية في ضوء مستجدات التطبيق ومقترحات للتعديل ان تطلب الامر.</a:t>
            </a:r>
            <a:endParaRPr lang="en-US" sz="2000" dirty="0">
              <a:latin typeface="Calibri" panose="020F0502020204030204" pitchFamily="34" charset="0"/>
              <a:ea typeface="Calibri" panose="020F0502020204030204" pitchFamily="34" charset="0"/>
              <a:cs typeface="Arial" panose="020B0604020202020204" pitchFamily="34" charset="0"/>
            </a:endParaRPr>
          </a:p>
          <a:p>
            <a:pPr marL="457200" indent="-457200" algn="justLow" rtl="1">
              <a:lnSpc>
                <a:spcPct val="140000"/>
              </a:lnSpc>
              <a:spcBef>
                <a:spcPts val="0"/>
              </a:spcBef>
              <a:spcAft>
                <a:spcPts val="800"/>
              </a:spcAft>
              <a:buFont typeface="+mj-lt"/>
              <a:buAutoNum type="arabicPeriod" startAt="5"/>
            </a:pPr>
            <a:endParaRPr lang="en-US" sz="2000" b="1" dirty="0">
              <a:latin typeface="Calibri" panose="020F0502020204030204" pitchFamily="34" charset="0"/>
              <a:ea typeface="Calibri" panose="020F0502020204030204" pitchFamily="34" charset="0"/>
            </a:endParaRPr>
          </a:p>
        </p:txBody>
      </p:sp>
      <p:sp>
        <p:nvSpPr>
          <p:cNvPr id="2" name="Date Placeholder 1">
            <a:extLst>
              <a:ext uri="{FF2B5EF4-FFF2-40B4-BE49-F238E27FC236}">
                <a16:creationId xmlns:a16="http://schemas.microsoft.com/office/drawing/2014/main" id="{D7E75116-82A6-41F2-A06C-8C5FB8A0B2C4}"/>
              </a:ext>
            </a:extLst>
          </p:cNvPr>
          <p:cNvSpPr>
            <a:spLocks noGrp="1"/>
          </p:cNvSpPr>
          <p:nvPr>
            <p:ph type="dt" sz="half" idx="10"/>
          </p:nvPr>
        </p:nvSpPr>
        <p:spPr/>
        <p:txBody>
          <a:bodyPr/>
          <a:lstStyle/>
          <a:p>
            <a:r>
              <a:rPr lang="en-US"/>
              <a:t>06/05/2026</a:t>
            </a:r>
            <a:endParaRPr lang="en-GB" dirty="0"/>
          </a:p>
        </p:txBody>
      </p:sp>
      <p:sp>
        <p:nvSpPr>
          <p:cNvPr id="4" name="Slide Number Placeholder 3">
            <a:extLst>
              <a:ext uri="{FF2B5EF4-FFF2-40B4-BE49-F238E27FC236}">
                <a16:creationId xmlns:a16="http://schemas.microsoft.com/office/drawing/2014/main" id="{4310BB71-7EAF-4B69-8CE4-82D4BFB66E37}"/>
              </a:ext>
            </a:extLst>
          </p:cNvPr>
          <p:cNvSpPr>
            <a:spLocks noGrp="1"/>
          </p:cNvSpPr>
          <p:nvPr>
            <p:ph type="sldNum" sz="quarter" idx="12"/>
          </p:nvPr>
        </p:nvSpPr>
        <p:spPr/>
        <p:txBody>
          <a:bodyPr/>
          <a:lstStyle/>
          <a:p>
            <a:fld id="{D7DEAEBE-8355-498E-ABC7-7602232D4ED4}" type="slidenum">
              <a:rPr lang="en-GB" smtClean="0"/>
              <a:t>25</a:t>
            </a:fld>
            <a:endParaRPr lang="en-GB" dirty="0"/>
          </a:p>
        </p:txBody>
      </p:sp>
    </p:spTree>
    <p:extLst>
      <p:ext uri="{BB962C8B-B14F-4D97-AF65-F5344CB8AC3E}">
        <p14:creationId xmlns:p14="http://schemas.microsoft.com/office/powerpoint/2010/main" val="11204278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4EE7A8-E589-DEB4-0F36-FA5E5FEC2B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ED6705-C0AD-2CC5-9718-0AABE2FE9606}"/>
              </a:ext>
            </a:extLst>
          </p:cNvPr>
          <p:cNvSpPr>
            <a:spLocks noGrp="1"/>
          </p:cNvSpPr>
          <p:nvPr>
            <p:ph type="title"/>
          </p:nvPr>
        </p:nvSpPr>
        <p:spPr>
          <a:xfrm>
            <a:off x="7775350" y="141342"/>
            <a:ext cx="2418733"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مؤشرات المشاركة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187CD7BD-9AA0-B973-34B3-1EC8880F86A9}"/>
              </a:ext>
            </a:extLst>
          </p:cNvPr>
          <p:cNvSpPr>
            <a:spLocks noGrp="1"/>
          </p:cNvSpPr>
          <p:nvPr>
            <p:ph idx="1"/>
          </p:nvPr>
        </p:nvSpPr>
        <p:spPr>
          <a:xfrm>
            <a:off x="404163" y="889329"/>
            <a:ext cx="8784375" cy="5368177"/>
          </a:xfrm>
        </p:spPr>
        <p:txBody>
          <a:bodyPr>
            <a:noAutofit/>
          </a:bodyPr>
          <a:lstStyle/>
          <a:p>
            <a:pPr marL="342900" marR="0" lvl="0" indent="-342900" algn="justLow" rtl="1">
              <a:lnSpc>
                <a:spcPct val="150000"/>
              </a:lnSpc>
              <a:spcBef>
                <a:spcPts val="0"/>
              </a:spcBef>
              <a:spcAft>
                <a:spcPts val="800"/>
              </a:spcAft>
              <a:buFont typeface="+mj-lt"/>
              <a:buAutoNum type="arabicPeriod"/>
            </a:pPr>
            <a:r>
              <a:rPr lang="ar-SA" sz="1800" b="1" dirty="0">
                <a:latin typeface="Calibri" panose="020F0502020204030204" pitchFamily="34" charset="0"/>
                <a:ea typeface="Calibri" panose="020F0502020204030204" pitchFamily="34" charset="0"/>
              </a:rPr>
              <a:t>استراتيجية مفعلة للتواصل مع المستفيدين من خدماتها لتحديد أولويات احتياجاتهم، يوجد موقع الكتروني للوزارة</a:t>
            </a:r>
            <a:r>
              <a:rPr lang="ar-KW" sz="1800" b="1" dirty="0">
                <a:latin typeface="Calibri" panose="020F0502020204030204" pitchFamily="34" charset="0"/>
                <a:ea typeface="Calibri" panose="020F0502020204030204" pitchFamily="34" charset="0"/>
              </a:rPr>
              <a:t> ومواقع في صفحات التواصل الاجتماعي</a:t>
            </a:r>
            <a:r>
              <a:rPr lang="ar-SA" sz="1800" b="1" dirty="0">
                <a:latin typeface="Calibri" panose="020F0502020204030204" pitchFamily="34" charset="0"/>
                <a:ea typeface="Calibri" panose="020F0502020204030204" pitchFamily="34" charset="0"/>
              </a:rPr>
              <a:t> تم من خلاله</a:t>
            </a:r>
            <a:r>
              <a:rPr lang="ar-KW" sz="1800" b="1" dirty="0">
                <a:latin typeface="Calibri" panose="020F0502020204030204" pitchFamily="34" charset="0"/>
                <a:ea typeface="Calibri" panose="020F0502020204030204" pitchFamily="34" charset="0"/>
              </a:rPr>
              <a:t>ا</a:t>
            </a:r>
            <a:r>
              <a:rPr lang="ar-SA" sz="1800" b="1" dirty="0">
                <a:latin typeface="Calibri" panose="020F0502020204030204" pitchFamily="34" charset="0"/>
                <a:ea typeface="Calibri" panose="020F0502020204030204" pitchFamily="34" charset="0"/>
              </a:rPr>
              <a:t> ،ولكن نحن بحاجة الي تكثيف عملية التواصل مع المستفيدين على سبيل المثال من خلال :</a:t>
            </a:r>
            <a:endParaRPr lang="en-US" sz="1800" dirty="0">
              <a:latin typeface="Calibri" panose="020F0502020204030204" pitchFamily="34" charset="0"/>
              <a:ea typeface="Calibri" panose="020F0502020204030204" pitchFamily="34" charset="0"/>
            </a:endParaRPr>
          </a:p>
          <a:p>
            <a:pPr marL="457200" marR="0" algn="justLow" rtl="1">
              <a:lnSpc>
                <a:spcPct val="150000"/>
              </a:lnSpc>
              <a:spcBef>
                <a:spcPts val="0"/>
              </a:spcBef>
              <a:spcAft>
                <a:spcPts val="800"/>
              </a:spcAft>
            </a:pPr>
            <a:r>
              <a:rPr lang="ar-SA" sz="1800" b="1" dirty="0">
                <a:latin typeface="Calibri" panose="020F0502020204030204" pitchFamily="34" charset="0"/>
                <a:ea typeface="Calibri" panose="020F0502020204030204" pitchFamily="34" charset="0"/>
              </a:rPr>
              <a:t>استطلاع رأي لمعرفة مدى رضا المستفيدين عن جودة الخدمة المقدمة ويكون عمل، قصير الكتروني قصير وبسيط بعد نهاية كل خدمة يهدف لقياس مدى رضا المستفيدين من الاجراءات ومعرفة جوانب الايجاب والقصور ان وجدت للعمل على حلها وتجاوزها، ويكون ذلك بتعاون بين الإدارات الخدمية التي  تقدم خدمات للمستفيدين كخدمة حماية المستهلك والرقابة والمعارض والشركات والعقار، وشهادة المنشأ ،وغسل الأموال وغيرها .</a:t>
            </a:r>
            <a:endParaRPr lang="ar-KW" sz="1800" b="1" dirty="0">
              <a:latin typeface="Calibri" panose="020F0502020204030204" pitchFamily="34" charset="0"/>
              <a:ea typeface="Calibri" panose="020F0502020204030204" pitchFamily="34" charset="0"/>
            </a:endParaRPr>
          </a:p>
          <a:p>
            <a:pPr marL="457200" marR="0" algn="justLow" rtl="1">
              <a:lnSpc>
                <a:spcPct val="150000"/>
              </a:lnSpc>
              <a:spcBef>
                <a:spcPts val="0"/>
              </a:spcBef>
              <a:spcAft>
                <a:spcPts val="800"/>
              </a:spcAft>
            </a:pPr>
            <a:r>
              <a:rPr lang="ar-KW" sz="1800" b="1" dirty="0">
                <a:latin typeface="Calibri" panose="020F0502020204030204" pitchFamily="34" charset="0"/>
                <a:ea typeface="Calibri" panose="020F0502020204030204" pitchFamily="34" charset="0"/>
              </a:rPr>
              <a:t>رضا الموظفين.</a:t>
            </a:r>
            <a:endParaRPr lang="en-US" sz="1800" dirty="0">
              <a:latin typeface="Calibri" panose="020F0502020204030204" pitchFamily="34" charset="0"/>
              <a:ea typeface="Calibri" panose="020F0502020204030204" pitchFamily="34" charset="0"/>
            </a:endParaRPr>
          </a:p>
          <a:p>
            <a:pPr marL="457200" marR="0" lvl="0" indent="-457200" algn="justLow" rtl="1">
              <a:lnSpc>
                <a:spcPct val="150000"/>
              </a:lnSpc>
              <a:spcBef>
                <a:spcPts val="0"/>
              </a:spcBef>
              <a:spcAft>
                <a:spcPts val="800"/>
              </a:spcAft>
              <a:buFont typeface="+mj-lt"/>
              <a:buAutoNum type="arabicPeriod" startAt="2"/>
            </a:pPr>
            <a:r>
              <a:rPr lang="ar-SA" sz="1800" b="1" dirty="0">
                <a:latin typeface="Calibri" panose="020F0502020204030204" pitchFamily="34" charset="0"/>
                <a:ea typeface="Calibri" panose="020F0502020204030204" pitchFamily="34" charset="0"/>
              </a:rPr>
              <a:t>يوجد سياسات تحفيز تدعم المشاركة والتشاور مع المجتمع بشكل عام والمستفيدين بشكل عمل، ولكنها بحاجة الى مراجعة بحيث تكون واضحة ومحدده وتكون بتنسيق بين إدارة العلاقات العامة  وفريق الحوكمة .</a:t>
            </a:r>
            <a:endParaRPr lang="en-US" sz="1800" dirty="0">
              <a:latin typeface="Calibri" panose="020F0502020204030204" pitchFamily="34" charset="0"/>
              <a:ea typeface="Calibri" panose="020F0502020204030204" pitchFamily="34" charset="0"/>
            </a:endParaRPr>
          </a:p>
          <a:p>
            <a:pPr marL="342900" marR="0" lvl="0" indent="-342900" algn="justLow" rtl="1">
              <a:lnSpc>
                <a:spcPct val="150000"/>
              </a:lnSpc>
              <a:spcBef>
                <a:spcPts val="0"/>
              </a:spcBef>
              <a:spcAft>
                <a:spcPts val="800"/>
              </a:spcAft>
              <a:buFont typeface="+mj-lt"/>
              <a:buAutoNum type="arabicPeriod" startAt="2"/>
            </a:pPr>
            <a:r>
              <a:rPr lang="ar-SA" sz="1800" b="1" dirty="0">
                <a:latin typeface="Calibri" panose="020F0502020204030204" pitchFamily="34" charset="0"/>
                <a:ea typeface="Calibri" panose="020F0502020204030204" pitchFamily="34" charset="0"/>
              </a:rPr>
              <a:t>إدارة العلاقات العامة </a:t>
            </a:r>
            <a:r>
              <a:rPr lang="ar-KW" sz="1800" b="1" dirty="0">
                <a:latin typeface="Calibri" panose="020F0502020204030204" pitchFamily="34" charset="0"/>
                <a:ea typeface="Calibri" panose="020F0502020204030204" pitchFamily="34" charset="0"/>
              </a:rPr>
              <a:t>تدعم</a:t>
            </a:r>
            <a:r>
              <a:rPr lang="ar-SA" sz="1800" b="1" dirty="0">
                <a:latin typeface="Calibri" panose="020F0502020204030204" pitchFamily="34" charset="0"/>
                <a:ea typeface="Calibri" panose="020F0502020204030204" pitchFamily="34" charset="0"/>
              </a:rPr>
              <a:t> المشاركة المجتمعية في صياغة سياسات المنظمة.</a:t>
            </a:r>
            <a:endParaRPr lang="en-US" sz="1800" dirty="0">
              <a:latin typeface="Calibri" panose="020F0502020204030204" pitchFamily="34" charset="0"/>
              <a:ea typeface="Calibri" panose="020F0502020204030204" pitchFamily="34" charset="0"/>
            </a:endParaRPr>
          </a:p>
          <a:p>
            <a:pPr algn="justLow" rtl="1">
              <a:lnSpc>
                <a:spcPct val="150000"/>
              </a:lnSpc>
            </a:pPr>
            <a:endParaRPr lang="ar-SA" sz="1800" b="1" dirty="0">
              <a:effectLst>
                <a:outerShdw blurRad="50800" dist="38100" dir="5400000" algn="t" rotWithShape="0">
                  <a:prstClr val="black">
                    <a:alpha val="40000"/>
                  </a:prstClr>
                </a:outerShdw>
              </a:effectLst>
              <a:latin typeface="Times New Roman" panose="02020603050405020304" pitchFamily="18" charset="0"/>
            </a:endParaRPr>
          </a:p>
        </p:txBody>
      </p:sp>
      <p:sp>
        <p:nvSpPr>
          <p:cNvPr id="4" name="Date Placeholder 3">
            <a:extLst>
              <a:ext uri="{FF2B5EF4-FFF2-40B4-BE49-F238E27FC236}">
                <a16:creationId xmlns:a16="http://schemas.microsoft.com/office/drawing/2014/main" id="{312E125F-AACA-46C3-9051-68DA2F615895}"/>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2912BAE7-81C4-4961-8325-4DA1D5B6B868}"/>
              </a:ext>
            </a:extLst>
          </p:cNvPr>
          <p:cNvSpPr>
            <a:spLocks noGrp="1"/>
          </p:cNvSpPr>
          <p:nvPr>
            <p:ph type="sldNum" sz="quarter" idx="12"/>
          </p:nvPr>
        </p:nvSpPr>
        <p:spPr/>
        <p:txBody>
          <a:bodyPr/>
          <a:lstStyle/>
          <a:p>
            <a:fld id="{D7DEAEBE-8355-498E-ABC7-7602232D4ED4}" type="slidenum">
              <a:rPr lang="en-GB" smtClean="0"/>
              <a:t>26</a:t>
            </a:fld>
            <a:endParaRPr lang="en-GB" dirty="0"/>
          </a:p>
        </p:txBody>
      </p:sp>
    </p:spTree>
    <p:extLst>
      <p:ext uri="{BB962C8B-B14F-4D97-AF65-F5344CB8AC3E}">
        <p14:creationId xmlns:p14="http://schemas.microsoft.com/office/powerpoint/2010/main" val="3344784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B9B18-FE54-4831-4BCA-165A0E2040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51F814-CB71-80DD-BCD0-24B63083A34D}"/>
              </a:ext>
            </a:extLst>
          </p:cNvPr>
          <p:cNvSpPr>
            <a:spLocks noGrp="1"/>
          </p:cNvSpPr>
          <p:nvPr>
            <p:ph idx="1"/>
          </p:nvPr>
        </p:nvSpPr>
        <p:spPr>
          <a:xfrm>
            <a:off x="404163" y="889329"/>
            <a:ext cx="8784375" cy="5368177"/>
          </a:xfrm>
        </p:spPr>
        <p:txBody>
          <a:bodyPr>
            <a:noAutofit/>
          </a:bodyPr>
          <a:lstStyle/>
          <a:p>
            <a:pPr marL="342900" marR="0" lvl="0" indent="-342900" algn="justLow" rtl="1">
              <a:lnSpc>
                <a:spcPct val="150000"/>
              </a:lnSpc>
              <a:spcBef>
                <a:spcPts val="0"/>
              </a:spcBef>
              <a:spcAft>
                <a:spcPts val="800"/>
              </a:spcAft>
              <a:buFont typeface="+mj-lt"/>
              <a:buAutoNum type="arabicPeriod" startAt="3"/>
            </a:pPr>
            <a:r>
              <a:rPr lang="ar-SA" sz="1800" b="1" dirty="0">
                <a:latin typeface="Calibri" panose="020F0502020204030204" pitchFamily="34" charset="0"/>
                <a:ea typeface="Calibri" panose="020F0502020204030204" pitchFamily="34" charset="0"/>
              </a:rPr>
              <a:t>لا يوجد استراتيجية مصاغة ومفعلة لدي المنظمة حول نشر ثقافة رضا العملاء بين العاملين لذا نحن بحاجة الى تنسيق التعاون بين فريق العلاقات العامة والإدارات الخدمية المختصة التي تقدم خدمات للمستفيدين كحماية المستهلك والرقابة والمعارض والشركات وشهادة المنشأ وغسل الأموال وغيرها.</a:t>
            </a:r>
            <a:endParaRPr lang="en-US" sz="18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rtl="1">
              <a:lnSpc>
                <a:spcPct val="150000"/>
              </a:lnSpc>
              <a:spcBef>
                <a:spcPts val="0"/>
              </a:spcBef>
              <a:spcAft>
                <a:spcPts val="800"/>
              </a:spcAft>
              <a:buFont typeface="+mj-lt"/>
              <a:buAutoNum type="arabicPeriod" startAt="3"/>
            </a:pPr>
            <a:r>
              <a:rPr lang="ar-SA" sz="1800" b="1" dirty="0">
                <a:latin typeface="Calibri" panose="020F0502020204030204" pitchFamily="34" charset="0"/>
                <a:ea typeface="Calibri" panose="020F0502020204030204" pitchFamily="34" charset="0"/>
              </a:rPr>
              <a:t>لا توجد الية تنسيق مع منظمات المجتمع المدني كأحد وسائل دعم مشاركة المجتمع في صنع السياسات العامة والخاصة بالمنظمات في القطاعات المختلفة لذلك نحن بحاجة الي سياسة واضحة محدد تكون بالتنسيق مع إدارة التخطيط، نشرها بعد اعتماده من الإدارة العليا .</a:t>
            </a:r>
            <a:endParaRPr lang="en-US" sz="18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rtl="1">
              <a:lnSpc>
                <a:spcPct val="150000"/>
              </a:lnSpc>
              <a:spcBef>
                <a:spcPts val="0"/>
              </a:spcBef>
              <a:spcAft>
                <a:spcPts val="800"/>
              </a:spcAft>
              <a:buFont typeface="+mj-lt"/>
              <a:buAutoNum type="arabicPeriod" startAt="3"/>
            </a:pPr>
            <a:r>
              <a:rPr lang="ar-SA" sz="1800" b="1" dirty="0">
                <a:latin typeface="Calibri" panose="020F0502020204030204" pitchFamily="34" charset="0"/>
                <a:ea typeface="Calibri" panose="020F0502020204030204" pitchFamily="34" charset="0"/>
              </a:rPr>
              <a:t>يوجد خارطة اتصال لدي المنظمة لعمل حملات توعيه وإعلانية وإعلامية لتعريف بخدمات المنظمة والية الحصول علية ، أشهر حملة هي حملة يحقلك (شارك بالرقابة)والخاصة بقطاع حماية المستهلك والرقابة التجارية من خلال الإعلانات التلفزيونية وفي الصفحات الرسمية للوزارة في مواقع التواصل الاجتماعي والبوثات في المجمعات التجارية، ولكن بحاجة الى التوسع وذلك من خلال التنسيق والتعاون بين العلاقات العامة ولجنة التخطيط والتعاون مع الإدارات الأخرى .كحماية المستهلك والرقابة والشركات والعقار والمعادن الثمينة.</a:t>
            </a:r>
            <a:endParaRPr lang="en-US" sz="1800" dirty="0">
              <a:latin typeface="Calibri" panose="020F0502020204030204" pitchFamily="34" charset="0"/>
              <a:ea typeface="Calibri" panose="020F0502020204030204" pitchFamily="34" charset="0"/>
              <a:cs typeface="Arial" panose="020B0604020202020204" pitchFamily="34" charset="0"/>
            </a:endParaRPr>
          </a:p>
        </p:txBody>
      </p:sp>
      <p:sp>
        <p:nvSpPr>
          <p:cNvPr id="2" name="Date Placeholder 1">
            <a:extLst>
              <a:ext uri="{FF2B5EF4-FFF2-40B4-BE49-F238E27FC236}">
                <a16:creationId xmlns:a16="http://schemas.microsoft.com/office/drawing/2014/main" id="{E662D0C0-9167-4C08-946B-F0FFBCF8A17E}"/>
              </a:ext>
            </a:extLst>
          </p:cNvPr>
          <p:cNvSpPr>
            <a:spLocks noGrp="1"/>
          </p:cNvSpPr>
          <p:nvPr>
            <p:ph type="dt" sz="half" idx="10"/>
          </p:nvPr>
        </p:nvSpPr>
        <p:spPr/>
        <p:txBody>
          <a:bodyPr/>
          <a:lstStyle/>
          <a:p>
            <a:r>
              <a:rPr lang="en-US"/>
              <a:t>06/05/2026</a:t>
            </a:r>
            <a:endParaRPr lang="en-GB" dirty="0"/>
          </a:p>
        </p:txBody>
      </p:sp>
      <p:sp>
        <p:nvSpPr>
          <p:cNvPr id="4" name="Slide Number Placeholder 3">
            <a:extLst>
              <a:ext uri="{FF2B5EF4-FFF2-40B4-BE49-F238E27FC236}">
                <a16:creationId xmlns:a16="http://schemas.microsoft.com/office/drawing/2014/main" id="{A2532004-D5CB-4EEE-A0F6-EEE8B26771DC}"/>
              </a:ext>
            </a:extLst>
          </p:cNvPr>
          <p:cNvSpPr>
            <a:spLocks noGrp="1"/>
          </p:cNvSpPr>
          <p:nvPr>
            <p:ph type="sldNum" sz="quarter" idx="12"/>
          </p:nvPr>
        </p:nvSpPr>
        <p:spPr/>
        <p:txBody>
          <a:bodyPr/>
          <a:lstStyle/>
          <a:p>
            <a:fld id="{D7DEAEBE-8355-498E-ABC7-7602232D4ED4}" type="slidenum">
              <a:rPr lang="en-GB" smtClean="0"/>
              <a:t>27</a:t>
            </a:fld>
            <a:endParaRPr lang="en-GB" dirty="0"/>
          </a:p>
        </p:txBody>
      </p:sp>
    </p:spTree>
    <p:extLst>
      <p:ext uri="{BB962C8B-B14F-4D97-AF65-F5344CB8AC3E}">
        <p14:creationId xmlns:p14="http://schemas.microsoft.com/office/powerpoint/2010/main" val="15090706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A13E9-0684-21EA-BD13-FC6B93758B7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815F0-A53E-C7DC-6964-984ECF5B9D8B}"/>
              </a:ext>
            </a:extLst>
          </p:cNvPr>
          <p:cNvSpPr>
            <a:spLocks noGrp="1"/>
          </p:cNvSpPr>
          <p:nvPr>
            <p:ph idx="1"/>
          </p:nvPr>
        </p:nvSpPr>
        <p:spPr>
          <a:xfrm>
            <a:off x="369262" y="1059611"/>
            <a:ext cx="8784375" cy="5368177"/>
          </a:xfrm>
        </p:spPr>
        <p:txBody>
          <a:bodyPr>
            <a:noAutofit/>
          </a:bodyPr>
          <a:lstStyle/>
          <a:p>
            <a:pPr marL="342900" marR="0" lvl="0" indent="-342900" algn="justLow" rtl="1">
              <a:lnSpc>
                <a:spcPct val="150000"/>
              </a:lnSpc>
              <a:spcBef>
                <a:spcPts val="0"/>
              </a:spcBef>
              <a:spcAft>
                <a:spcPts val="800"/>
              </a:spcAft>
              <a:buFont typeface="+mj-lt"/>
              <a:buAutoNum type="arabicPeriod" startAt="6"/>
            </a:pPr>
            <a:r>
              <a:rPr lang="ar-SA" sz="1800" b="1" dirty="0">
                <a:latin typeface="Calibri" panose="020F0502020204030204" pitchFamily="34" charset="0"/>
                <a:ea typeface="Calibri" panose="020F0502020204030204" pitchFamily="34" charset="0"/>
              </a:rPr>
              <a:t>يوجد تقارير حول رصد وتحليل التوجهات الإعلامية والرأي العام اتجاه المنظمة لذلك نحن بحاجة الي العمل على تطوير كوادر العلاقات العامة حتى يتمكنوا من إعداد التقارير بالشكل المطلوب .</a:t>
            </a:r>
            <a:endParaRPr lang="en-US" sz="18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rtl="1">
              <a:lnSpc>
                <a:spcPct val="150000"/>
              </a:lnSpc>
              <a:spcBef>
                <a:spcPts val="0"/>
              </a:spcBef>
              <a:spcAft>
                <a:spcPts val="800"/>
              </a:spcAft>
              <a:buFont typeface="+mj-lt"/>
              <a:buAutoNum type="arabicPeriod" startAt="6"/>
            </a:pPr>
            <a:r>
              <a:rPr lang="ar-SA" sz="1800" b="1" dirty="0">
                <a:latin typeface="Calibri" panose="020F0502020204030204" pitchFamily="34" charset="0"/>
                <a:ea typeface="Calibri" panose="020F0502020204030204" pitchFamily="34" charset="0"/>
              </a:rPr>
              <a:t>لدي الوزارة خطة عمل لإجراء دراسات ميدانية وتفاعلية مع الجمهور المستهدف لتحديد أهم المشكلات والتحديات ذات الأولوية لابد من وضع خطة وذلك من خلال الاجتماع مع الإدارات الخدمية التي تقوم بالتعامل المباشر مع الجمهور( المستفيدين) حماية المستهلك والرقابة والشركات والعقار والمعادن الثمينة وشهادة المنشأ بالإضافة الي مراقبة المعارض ونتوقع هذا من اختصاص قسم البحوث التسويقية فيها.</a:t>
            </a:r>
            <a:endParaRPr lang="en-US" sz="18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rtl="1">
              <a:lnSpc>
                <a:spcPct val="150000"/>
              </a:lnSpc>
              <a:spcBef>
                <a:spcPts val="0"/>
              </a:spcBef>
              <a:spcAft>
                <a:spcPts val="800"/>
              </a:spcAft>
              <a:buFont typeface="+mj-lt"/>
              <a:buAutoNum type="arabicPeriod" startAt="6"/>
            </a:pPr>
            <a:r>
              <a:rPr lang="ar-SA" sz="1800" b="1" dirty="0">
                <a:latin typeface="Calibri" panose="020F0502020204030204" pitchFamily="34" charset="0"/>
                <a:ea typeface="Calibri" panose="020F0502020204030204" pitchFamily="34" charset="0"/>
              </a:rPr>
              <a:t>لدى الوزارة رؤية للتعاون والمشاركة مع الجهات  الأكاديمية والبحثية لتوظيف مخرجات الدراسات الخاصة بها في تطوير أداء الوزارة (مشاركة الجهات الاكاديمية والبحثية في صناعة السياسات العامة)</a:t>
            </a:r>
            <a:endParaRPr lang="ar-KW" sz="1800" b="1" dirty="0">
              <a:latin typeface="Calibri" panose="020F0502020204030204" pitchFamily="34" charset="0"/>
              <a:ea typeface="Calibri" panose="020F0502020204030204" pitchFamily="34" charset="0"/>
            </a:endParaRPr>
          </a:p>
          <a:p>
            <a:pPr marL="342900" marR="0" lvl="0" indent="-342900" algn="justLow" rtl="1">
              <a:lnSpc>
                <a:spcPct val="150000"/>
              </a:lnSpc>
              <a:spcBef>
                <a:spcPts val="0"/>
              </a:spcBef>
              <a:spcAft>
                <a:spcPts val="800"/>
              </a:spcAft>
              <a:buFont typeface="+mj-lt"/>
              <a:buAutoNum type="arabicPeriod" startAt="6"/>
            </a:pPr>
            <a:r>
              <a:rPr lang="ar-SA" sz="1800" b="1" dirty="0">
                <a:latin typeface="Calibri" panose="020F0502020204030204" pitchFamily="34" charset="0"/>
                <a:ea typeface="Calibri" panose="020F0502020204030204" pitchFamily="34" charset="0"/>
              </a:rPr>
              <a:t>لا يوجد رؤية مفعلة او اليات حول توظيف العمل التطوعي المجتمعي لدي الوزارة لتحقيق أهدافها بحاجة الى وضع الية لتوظيف العمل التطوعي لتعزيز مبدأ المشاركة .</a:t>
            </a:r>
            <a:endParaRPr lang="en-US" sz="1800" dirty="0">
              <a:latin typeface="Calibri" panose="020F0502020204030204" pitchFamily="34" charset="0"/>
              <a:ea typeface="Calibri" panose="020F0502020204030204" pitchFamily="34" charset="0"/>
              <a:cs typeface="Arial" panose="020B0604020202020204" pitchFamily="34" charset="0"/>
            </a:endParaRPr>
          </a:p>
        </p:txBody>
      </p:sp>
      <p:sp>
        <p:nvSpPr>
          <p:cNvPr id="2" name="Date Placeholder 1">
            <a:extLst>
              <a:ext uri="{FF2B5EF4-FFF2-40B4-BE49-F238E27FC236}">
                <a16:creationId xmlns:a16="http://schemas.microsoft.com/office/drawing/2014/main" id="{F5B12716-DD23-42B0-AAE7-49607BB89720}"/>
              </a:ext>
            </a:extLst>
          </p:cNvPr>
          <p:cNvSpPr>
            <a:spLocks noGrp="1"/>
          </p:cNvSpPr>
          <p:nvPr>
            <p:ph type="dt" sz="half" idx="10"/>
          </p:nvPr>
        </p:nvSpPr>
        <p:spPr/>
        <p:txBody>
          <a:bodyPr/>
          <a:lstStyle/>
          <a:p>
            <a:r>
              <a:rPr lang="en-US"/>
              <a:t>06/05/2026</a:t>
            </a:r>
            <a:endParaRPr lang="en-GB" dirty="0"/>
          </a:p>
        </p:txBody>
      </p:sp>
      <p:sp>
        <p:nvSpPr>
          <p:cNvPr id="4" name="Slide Number Placeholder 3">
            <a:extLst>
              <a:ext uri="{FF2B5EF4-FFF2-40B4-BE49-F238E27FC236}">
                <a16:creationId xmlns:a16="http://schemas.microsoft.com/office/drawing/2014/main" id="{A26A5665-C382-4976-B7D9-6C51D60C98F7}"/>
              </a:ext>
            </a:extLst>
          </p:cNvPr>
          <p:cNvSpPr>
            <a:spLocks noGrp="1"/>
          </p:cNvSpPr>
          <p:nvPr>
            <p:ph type="sldNum" sz="quarter" idx="12"/>
          </p:nvPr>
        </p:nvSpPr>
        <p:spPr/>
        <p:txBody>
          <a:bodyPr/>
          <a:lstStyle/>
          <a:p>
            <a:fld id="{D7DEAEBE-8355-498E-ABC7-7602232D4ED4}" type="slidenum">
              <a:rPr lang="en-GB" smtClean="0"/>
              <a:t>28</a:t>
            </a:fld>
            <a:endParaRPr lang="en-GB" dirty="0"/>
          </a:p>
        </p:txBody>
      </p:sp>
    </p:spTree>
    <p:extLst>
      <p:ext uri="{BB962C8B-B14F-4D97-AF65-F5344CB8AC3E}">
        <p14:creationId xmlns:p14="http://schemas.microsoft.com/office/powerpoint/2010/main" val="1241860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BE7A7-7054-3806-2794-D27648AFDA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21143A-4E3B-8B2D-19CD-10E2C279748C}"/>
              </a:ext>
            </a:extLst>
          </p:cNvPr>
          <p:cNvSpPr>
            <a:spLocks noGrp="1"/>
          </p:cNvSpPr>
          <p:nvPr>
            <p:ph type="title"/>
          </p:nvPr>
        </p:nvSpPr>
        <p:spPr>
          <a:xfrm>
            <a:off x="7692760" y="141342"/>
            <a:ext cx="2501324"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مؤشرات الاستدامة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B64271CD-8419-8C86-CFD2-AE56A72631DE}"/>
              </a:ext>
            </a:extLst>
          </p:cNvPr>
          <p:cNvSpPr>
            <a:spLocks noGrp="1"/>
          </p:cNvSpPr>
          <p:nvPr>
            <p:ph idx="1"/>
          </p:nvPr>
        </p:nvSpPr>
        <p:spPr>
          <a:xfrm>
            <a:off x="383222" y="861306"/>
            <a:ext cx="8784375" cy="5476673"/>
          </a:xfrm>
        </p:spPr>
        <p:txBody>
          <a:bodyPr>
            <a:normAutofit fontScale="92500" lnSpcReduction="20000"/>
          </a:bodyPr>
          <a:lstStyle/>
          <a:p>
            <a:pPr marL="342900" marR="0" lvl="0" indent="-342900" algn="justLow" rtl="1">
              <a:lnSpc>
                <a:spcPct val="150000"/>
              </a:lnSpc>
              <a:spcBef>
                <a:spcPts val="0"/>
              </a:spcBef>
              <a:spcAft>
                <a:spcPts val="800"/>
              </a:spcAft>
              <a:buFont typeface="+mj-lt"/>
              <a:buAutoNum type="arabicPeriod"/>
            </a:pPr>
            <a:r>
              <a:rPr lang="ar-SA" sz="2000" b="1" dirty="0">
                <a:latin typeface="Calibri" panose="020F0502020204030204" pitchFamily="34" charset="0"/>
                <a:ea typeface="Calibri" panose="020F0502020204030204" pitchFamily="34" charset="0"/>
              </a:rPr>
              <a:t>يوجد خطة استراتيجية لدى الجهة تحدد آليات تحقيق الأهداف المخططة وفق الرؤية العامة للخطة الإنمائية لكن تحتاج الى تحديث بسب غياب القيادين (تقاعد) لاعتمادها بالإضافة عدم ارسال بعض الإدارات لخططهم لإضافتها للخطة العامة</a:t>
            </a:r>
            <a:r>
              <a:rPr lang="en-US" sz="2000" b="1" dirty="0">
                <a:latin typeface="Calibri" panose="020F0502020204030204" pitchFamily="34" charset="0"/>
                <a:ea typeface="Calibri" panose="020F0502020204030204" pitchFamily="34" charset="0"/>
                <a:cs typeface="Arial" panose="020B0604020202020204" pitchFamily="34" charset="0"/>
              </a:rPr>
              <a:t>.</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rtl="1">
              <a:lnSpc>
                <a:spcPct val="150000"/>
              </a:lnSpc>
              <a:spcBef>
                <a:spcPts val="0"/>
              </a:spcBef>
              <a:spcAft>
                <a:spcPts val="800"/>
              </a:spcAft>
              <a:buFont typeface="+mj-lt"/>
              <a:buAutoNum type="arabicPeriod"/>
            </a:pPr>
            <a:r>
              <a:rPr lang="ar-KW" sz="2000" b="1" dirty="0">
                <a:latin typeface="Calibri" panose="020F0502020204030204" pitchFamily="34" charset="0"/>
                <a:ea typeface="Calibri" panose="020F0502020204030204" pitchFamily="34" charset="0"/>
              </a:rPr>
              <a:t>نسبة الوعي لدي ا</a:t>
            </a:r>
            <a:r>
              <a:rPr lang="ar-SA" sz="2000" b="1" dirty="0">
                <a:latin typeface="Calibri" panose="020F0502020204030204" pitchFamily="34" charset="0"/>
                <a:ea typeface="Calibri" panose="020F0502020204030204" pitchFamily="34" charset="0"/>
              </a:rPr>
              <a:t>لعاملين بالمنظمة واقتناع برؤية المنظمة </a:t>
            </a:r>
            <a:r>
              <a:rPr lang="ar-KW" sz="2000" b="1" dirty="0">
                <a:latin typeface="Calibri" panose="020F0502020204030204" pitchFamily="34" charset="0"/>
                <a:ea typeface="Calibri" panose="020F0502020204030204" pitchFamily="34" charset="0"/>
              </a:rPr>
              <a:t>لا تتجاوز نسبة 25.8% ، حيث تم عمل استبيان لهم وهي نسبه منخفضه جدا .</a:t>
            </a:r>
          </a:p>
          <a:p>
            <a:pPr marL="342900" marR="0" lvl="0" indent="-342900" algn="justLow" rtl="1">
              <a:lnSpc>
                <a:spcPct val="150000"/>
              </a:lnSpc>
              <a:spcBef>
                <a:spcPts val="0"/>
              </a:spcBef>
              <a:spcAft>
                <a:spcPts val="800"/>
              </a:spcAft>
              <a:buFont typeface="+mj-lt"/>
              <a:buAutoNum type="arabicPeriod"/>
            </a:pPr>
            <a:r>
              <a:rPr lang="ar-SA" sz="2000" b="1" dirty="0">
                <a:latin typeface="Calibri" panose="020F0502020204030204" pitchFamily="34" charset="0"/>
                <a:ea typeface="Calibri" panose="020F0502020204030204" pitchFamily="34" charset="0"/>
              </a:rPr>
              <a:t>لا يوجد دعم أو تشجيع في  </a:t>
            </a:r>
            <a:r>
              <a:rPr lang="ar-KW" sz="2000" b="1" dirty="0">
                <a:latin typeface="Calibri" panose="020F0502020204030204" pitchFamily="34" charset="0"/>
                <a:ea typeface="Calibri" panose="020F0502020204030204" pitchFamily="34" charset="0"/>
              </a:rPr>
              <a:t>الوزارة </a:t>
            </a:r>
            <a:r>
              <a:rPr lang="ar-SA" sz="2000" b="1" dirty="0">
                <a:latin typeface="Calibri" panose="020F0502020204030204" pitchFamily="34" charset="0"/>
                <a:ea typeface="Calibri" panose="020F0502020204030204" pitchFamily="34" charset="0"/>
              </a:rPr>
              <a:t>للمبادرات الابتكارية التي تساعد في إحداث نقله نوعية لأداء الوزارة وتأثيرها بالمجتمع .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rtl="1">
              <a:lnSpc>
                <a:spcPct val="150000"/>
              </a:lnSpc>
              <a:spcBef>
                <a:spcPts val="0"/>
              </a:spcBef>
              <a:spcAft>
                <a:spcPts val="800"/>
              </a:spcAft>
              <a:buFont typeface="+mj-lt"/>
              <a:buAutoNum type="arabicPeriod"/>
            </a:pPr>
            <a:r>
              <a:rPr lang="ar-SA" sz="2000" b="1" dirty="0">
                <a:latin typeface="Calibri" panose="020F0502020204030204" pitchFamily="34" charset="0"/>
                <a:ea typeface="Calibri" panose="020F0502020204030204" pitchFamily="34" charset="0"/>
              </a:rPr>
              <a:t>لدي الوزارة استراتيجية للتحول المعرفية الحديثة تطبيقات الحوكمة الإلكترونية (إدارة المعرفة ) وتم ذلك من خلال تحويل جميع الخدمات في الوزارة الى خدمات الكترونية.</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gn="justLow" rtl="1">
              <a:lnSpc>
                <a:spcPct val="150000"/>
              </a:lnSpc>
              <a:spcBef>
                <a:spcPts val="0"/>
              </a:spcBef>
              <a:spcAft>
                <a:spcPts val="800"/>
              </a:spcAft>
              <a:buFont typeface="+mj-lt"/>
              <a:buAutoNum type="arabicPeriod"/>
            </a:pPr>
            <a:r>
              <a:rPr lang="ar-SA" sz="2000" b="1" dirty="0">
                <a:latin typeface="Calibri" panose="020F0502020204030204" pitchFamily="34" charset="0"/>
                <a:ea typeface="Calibri" panose="020F0502020204030204" pitchFamily="34" charset="0"/>
              </a:rPr>
              <a:t>لا يوجد آلية شفافة لاختيار القيادات وجذب وضم الكفاءات للعمل ودعم راس المال البشري بالوزارة لذا نحن نقترح أن يتم تخصيص جزء من ميزانية التدريب( إدارة التطوير الإداري والتدريب )لتأهيل الكوادر من الصف الثاني بالإضافة أن تكون نتائج الاختبارات الوظائف الاشرافية مباشرة بعد الانتهاء منع وذلك ترسيخ مبدأ الشفافية.</a:t>
            </a:r>
            <a:endParaRPr lang="en-US" sz="2000" dirty="0">
              <a:latin typeface="Calibri" panose="020F0502020204030204" pitchFamily="34" charset="0"/>
              <a:ea typeface="Calibri" panose="020F050202020403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DF0FAC91-4057-4EAA-821F-7F352F9A018A}"/>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ACA0C5BF-FC56-438F-9AD9-2A6C43049E4B}"/>
              </a:ext>
            </a:extLst>
          </p:cNvPr>
          <p:cNvSpPr>
            <a:spLocks noGrp="1"/>
          </p:cNvSpPr>
          <p:nvPr>
            <p:ph type="sldNum" sz="quarter" idx="12"/>
          </p:nvPr>
        </p:nvSpPr>
        <p:spPr/>
        <p:txBody>
          <a:bodyPr/>
          <a:lstStyle/>
          <a:p>
            <a:fld id="{D7DEAEBE-8355-498E-ABC7-7602232D4ED4}" type="slidenum">
              <a:rPr lang="en-GB" smtClean="0"/>
              <a:t>29</a:t>
            </a:fld>
            <a:endParaRPr lang="en-GB" dirty="0"/>
          </a:p>
        </p:txBody>
      </p:sp>
    </p:spTree>
    <p:extLst>
      <p:ext uri="{BB962C8B-B14F-4D97-AF65-F5344CB8AC3E}">
        <p14:creationId xmlns:p14="http://schemas.microsoft.com/office/powerpoint/2010/main" val="285731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8">
            <a:extLst>
              <a:ext uri="{FF2B5EF4-FFF2-40B4-BE49-F238E27FC236}">
                <a16:creationId xmlns:a16="http://schemas.microsoft.com/office/drawing/2014/main" id="{A929AADB-27C6-41D1-8D17-69A1F4EDB205}"/>
              </a:ext>
            </a:extLst>
          </p:cNvPr>
          <p:cNvGraphicFramePr>
            <a:graphicFrameLocks/>
          </p:cNvGraphicFramePr>
          <p:nvPr>
            <p:extLst>
              <p:ext uri="{D42A27DB-BD31-4B8C-83A1-F6EECF244321}">
                <p14:modId xmlns:p14="http://schemas.microsoft.com/office/powerpoint/2010/main" val="3188321143"/>
              </p:ext>
            </p:extLst>
          </p:nvPr>
        </p:nvGraphicFramePr>
        <p:xfrm>
          <a:off x="377190" y="818818"/>
          <a:ext cx="8233410" cy="4931514"/>
        </p:xfrm>
        <a:graphic>
          <a:graphicData uri="http://schemas.openxmlformats.org/drawingml/2006/table">
            <a:tbl>
              <a:tblPr rtl="1" firstRow="1" bandRow="1">
                <a:tableStyleId>{D27102A9-8310-4765-A935-A1911B00CA55}</a:tableStyleId>
              </a:tblPr>
              <a:tblGrid>
                <a:gridCol w="6793787">
                  <a:extLst>
                    <a:ext uri="{9D8B030D-6E8A-4147-A177-3AD203B41FA5}">
                      <a16:colId xmlns:a16="http://schemas.microsoft.com/office/drawing/2014/main" val="2244906388"/>
                    </a:ext>
                  </a:extLst>
                </a:gridCol>
                <a:gridCol w="1439623">
                  <a:extLst>
                    <a:ext uri="{9D8B030D-6E8A-4147-A177-3AD203B41FA5}">
                      <a16:colId xmlns:a16="http://schemas.microsoft.com/office/drawing/2014/main" val="716011401"/>
                    </a:ext>
                  </a:extLst>
                </a:gridCol>
              </a:tblGrid>
              <a:tr h="821919">
                <a:tc>
                  <a:txBody>
                    <a:bodyPr/>
                    <a:lstStyle/>
                    <a:p>
                      <a:pPr algn="justLow" rtl="1"/>
                      <a:r>
                        <a:rPr lang="ar-KW" dirty="0">
                          <a:solidFill>
                            <a:srgbClr val="002060"/>
                          </a:solidFill>
                        </a:rPr>
                        <a:t>         </a:t>
                      </a:r>
                      <a:r>
                        <a:rPr lang="ar-SA" dirty="0" err="1">
                          <a:solidFill>
                            <a:srgbClr val="002060"/>
                          </a:solidFill>
                        </a:rPr>
                        <a:t>الموضو</a:t>
                      </a:r>
                      <a:r>
                        <a:rPr lang="ar-KW" dirty="0">
                          <a:solidFill>
                            <a:srgbClr val="002060"/>
                          </a:solidFill>
                        </a:rPr>
                        <a:t>ع</a:t>
                      </a:r>
                      <a:endParaRPr lang="en-GB" dirty="0">
                        <a:solidFill>
                          <a:srgbClr val="002060"/>
                        </a:solidFill>
                      </a:endParaRPr>
                    </a:p>
                  </a:txBody>
                  <a:tcPr anchor="ctr">
                    <a:lnT w="12700" cmpd="sng">
                      <a:noFill/>
                    </a:lnT>
                    <a:lnB w="19050" cap="flat" cmpd="sng" algn="ctr">
                      <a:solidFill>
                        <a:srgbClr val="0070C0"/>
                      </a:solidFill>
                      <a:prstDash val="solid"/>
                      <a:round/>
                      <a:headEnd type="none" w="med" len="med"/>
                      <a:tailEnd type="none" w="med" len="med"/>
                    </a:lnB>
                    <a:solidFill>
                      <a:srgbClr val="C9E8FF"/>
                    </a:solidFill>
                  </a:tcPr>
                </a:tc>
                <a:tc>
                  <a:txBody>
                    <a:bodyPr/>
                    <a:lstStyle/>
                    <a:p>
                      <a:pPr algn="ctr" rtl="1"/>
                      <a:r>
                        <a:rPr lang="ar-SA" sz="1800" b="1" dirty="0">
                          <a:solidFill>
                            <a:srgbClr val="002060"/>
                          </a:solidFill>
                        </a:rPr>
                        <a:t> الـصـفـحـة</a:t>
                      </a:r>
                      <a:endParaRPr lang="en-GB" sz="1800" b="1" dirty="0">
                        <a:solidFill>
                          <a:srgbClr val="002060"/>
                        </a:solidFill>
                        <a:cs typeface="+mn-cs"/>
                      </a:endParaRPr>
                    </a:p>
                  </a:txBody>
                  <a:tcPr anchor="ctr">
                    <a:lnT w="12700" cmpd="sng">
                      <a:noFill/>
                    </a:lnT>
                    <a:lnB w="19050" cap="flat" cmpd="sng" algn="ctr">
                      <a:solidFill>
                        <a:srgbClr val="0070C0"/>
                      </a:solidFill>
                      <a:prstDash val="solid"/>
                      <a:round/>
                      <a:headEnd type="none" w="med" len="med"/>
                      <a:tailEnd type="none" w="med" len="med"/>
                    </a:lnB>
                    <a:solidFill>
                      <a:srgbClr val="C9E8FF"/>
                    </a:solidFill>
                  </a:tcPr>
                </a:tc>
                <a:extLst>
                  <a:ext uri="{0D108BD9-81ED-4DB2-BD59-A6C34878D82A}">
                    <a16:rowId xmlns:a16="http://schemas.microsoft.com/office/drawing/2014/main" val="2257865556"/>
                  </a:ext>
                </a:extLst>
              </a:tr>
              <a:tr h="821919">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lang="ar-SA" sz="1800" b="1" kern="1200" dirty="0">
                          <a:solidFill>
                            <a:srgbClr val="002060"/>
                          </a:solidFill>
                          <a:latin typeface="+mn-lt"/>
                          <a:ea typeface="+mn-ea"/>
                          <a:cs typeface="+mn-cs"/>
                        </a:rPr>
                        <a:t>مؤشرات </a:t>
                      </a:r>
                      <a:r>
                        <a:rPr lang="ar-KW" sz="1800" b="1" kern="1200" dirty="0">
                          <a:solidFill>
                            <a:srgbClr val="002060"/>
                          </a:solidFill>
                          <a:latin typeface="+mn-lt"/>
                          <a:ea typeface="+mn-ea"/>
                          <a:cs typeface="+mn-cs"/>
                        </a:rPr>
                        <a:t>العدالة والمساواة</a:t>
                      </a:r>
                      <a:r>
                        <a:rPr lang="ar-SA" sz="1800" b="1" kern="1200" dirty="0">
                          <a:solidFill>
                            <a:srgbClr val="002060"/>
                          </a:solidFill>
                          <a:latin typeface="+mn-lt"/>
                          <a:ea typeface="+mn-ea"/>
                          <a:cs typeface="+mn-cs"/>
                        </a:rPr>
                        <a:t>  </a:t>
                      </a:r>
                      <a:endParaRPr lang="en-GB" sz="1800" b="1" kern="1200" dirty="0">
                        <a:solidFill>
                          <a:srgbClr val="002060"/>
                        </a:solidFill>
                        <a:latin typeface="+mn-lt"/>
                        <a:ea typeface="+mn-ea"/>
                        <a:cs typeface="+mn-cs"/>
                      </a:endParaRPr>
                    </a:p>
                  </a:txBody>
                  <a:tcPr anchor="ctr">
                    <a:lnT w="19050" cap="flat" cmpd="sng" algn="ctr">
                      <a:solidFill>
                        <a:srgbClr val="0070C0"/>
                      </a:solidFill>
                      <a:prstDash val="solid"/>
                      <a:round/>
                      <a:headEnd type="none" w="med" len="med"/>
                      <a:tailEnd type="none" w="med" len="med"/>
                    </a:lnT>
                    <a:solidFill>
                      <a:srgbClr val="C9E8FF"/>
                    </a:solidFill>
                  </a:tcPr>
                </a:tc>
                <a:tc>
                  <a:txBody>
                    <a:bodyPr/>
                    <a:lstStyle/>
                    <a:p>
                      <a:pPr algn="ctr" rtl="1"/>
                      <a:r>
                        <a:rPr lang="ar-KW" sz="1800" b="1" dirty="0">
                          <a:solidFill>
                            <a:srgbClr val="002060"/>
                          </a:solidFill>
                          <a:cs typeface="+mn-cs"/>
                        </a:rPr>
                        <a:t>21</a:t>
                      </a:r>
                      <a:endParaRPr lang="en-GB" sz="1800" b="1" dirty="0">
                        <a:solidFill>
                          <a:srgbClr val="002060"/>
                        </a:solidFill>
                        <a:cs typeface="+mn-cs"/>
                      </a:endParaRPr>
                    </a:p>
                  </a:txBody>
                  <a:tcPr anchor="ctr">
                    <a:lnT w="19050" cap="flat" cmpd="sng" algn="ctr">
                      <a:solidFill>
                        <a:srgbClr val="0070C0"/>
                      </a:solidFill>
                      <a:prstDash val="solid"/>
                      <a:round/>
                      <a:headEnd type="none" w="med" len="med"/>
                      <a:tailEnd type="none" w="med" len="med"/>
                    </a:lnT>
                    <a:solidFill>
                      <a:srgbClr val="C9E8FF"/>
                    </a:solidFill>
                  </a:tcPr>
                </a:tc>
                <a:extLst>
                  <a:ext uri="{0D108BD9-81ED-4DB2-BD59-A6C34878D82A}">
                    <a16:rowId xmlns:a16="http://schemas.microsoft.com/office/drawing/2014/main" val="3717748705"/>
                  </a:ext>
                </a:extLst>
              </a:tr>
              <a:tr h="821919">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lang="ar-SA" sz="1800" b="1" kern="1200" dirty="0">
                          <a:solidFill>
                            <a:srgbClr val="002060"/>
                          </a:solidFill>
                          <a:latin typeface="+mn-lt"/>
                          <a:ea typeface="+mn-ea"/>
                          <a:cs typeface="+mn-cs"/>
                        </a:rPr>
                        <a:t>مؤشرات </a:t>
                      </a:r>
                      <a:r>
                        <a:rPr lang="ar-KW" sz="1800" b="1" kern="1200" dirty="0">
                          <a:solidFill>
                            <a:srgbClr val="002060"/>
                          </a:solidFill>
                          <a:latin typeface="+mn-lt"/>
                          <a:ea typeface="+mn-ea"/>
                          <a:cs typeface="+mn-cs"/>
                        </a:rPr>
                        <a:t>المشاركة</a:t>
                      </a:r>
                      <a:r>
                        <a:rPr lang="ar-SA" sz="1800" b="1" kern="1200" dirty="0">
                          <a:solidFill>
                            <a:srgbClr val="002060"/>
                          </a:solidFill>
                          <a:latin typeface="+mn-lt"/>
                          <a:ea typeface="+mn-ea"/>
                          <a:cs typeface="+mn-cs"/>
                        </a:rPr>
                        <a:t>  </a:t>
                      </a:r>
                      <a:endParaRPr lang="en-GB" sz="1800" b="1" kern="1200" dirty="0">
                        <a:solidFill>
                          <a:srgbClr val="002060"/>
                        </a:solidFill>
                        <a:latin typeface="+mn-lt"/>
                        <a:ea typeface="+mn-ea"/>
                        <a:cs typeface="+mn-cs"/>
                      </a:endParaRPr>
                    </a:p>
                  </a:txBody>
                  <a:tcPr anchor="ctr">
                    <a:solidFill>
                      <a:schemeClr val="bg1"/>
                    </a:solidFill>
                  </a:tcPr>
                </a:tc>
                <a:tc>
                  <a:txBody>
                    <a:bodyPr/>
                    <a:lstStyle/>
                    <a:p>
                      <a:pPr algn="ctr" rtl="1"/>
                      <a:r>
                        <a:rPr lang="ar-KW" sz="1800" b="1" dirty="0">
                          <a:solidFill>
                            <a:srgbClr val="002060"/>
                          </a:solidFill>
                          <a:cs typeface="+mn-cs"/>
                        </a:rPr>
                        <a:t>23</a:t>
                      </a:r>
                      <a:endParaRPr lang="en-GB" sz="1800" b="1" dirty="0">
                        <a:solidFill>
                          <a:srgbClr val="002060"/>
                        </a:solidFill>
                        <a:cs typeface="+mn-cs"/>
                      </a:endParaRPr>
                    </a:p>
                  </a:txBody>
                  <a:tcPr anchor="ctr">
                    <a:solidFill>
                      <a:schemeClr val="bg1"/>
                    </a:solidFill>
                  </a:tcPr>
                </a:tc>
                <a:extLst>
                  <a:ext uri="{0D108BD9-81ED-4DB2-BD59-A6C34878D82A}">
                    <a16:rowId xmlns:a16="http://schemas.microsoft.com/office/drawing/2014/main" val="771987289"/>
                  </a:ext>
                </a:extLst>
              </a:tr>
              <a:tr h="821919">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lang="ar-SA" sz="1800" b="1" kern="1200" dirty="0">
                          <a:solidFill>
                            <a:srgbClr val="002060"/>
                          </a:solidFill>
                          <a:latin typeface="+mn-lt"/>
                          <a:ea typeface="+mn-ea"/>
                          <a:cs typeface="+mn-cs"/>
                        </a:rPr>
                        <a:t>مؤشرات </a:t>
                      </a:r>
                      <a:r>
                        <a:rPr lang="ar-KW" sz="1800" b="1" kern="1200" dirty="0">
                          <a:solidFill>
                            <a:srgbClr val="002060"/>
                          </a:solidFill>
                          <a:latin typeface="+mn-lt"/>
                          <a:ea typeface="+mn-ea"/>
                          <a:cs typeface="+mn-cs"/>
                        </a:rPr>
                        <a:t>الاستدامة</a:t>
                      </a:r>
                      <a:r>
                        <a:rPr lang="ar-SA" sz="1800" b="1" kern="1200" dirty="0">
                          <a:solidFill>
                            <a:srgbClr val="002060"/>
                          </a:solidFill>
                          <a:latin typeface="+mn-lt"/>
                          <a:ea typeface="+mn-ea"/>
                          <a:cs typeface="+mn-cs"/>
                        </a:rPr>
                        <a:t>  </a:t>
                      </a:r>
                      <a:endParaRPr lang="en-GB" sz="1800" b="1" kern="1200" dirty="0">
                        <a:solidFill>
                          <a:srgbClr val="002060"/>
                        </a:solidFill>
                        <a:latin typeface="+mn-lt"/>
                        <a:ea typeface="+mn-ea"/>
                        <a:cs typeface="+mn-cs"/>
                      </a:endParaRPr>
                    </a:p>
                  </a:txBody>
                  <a:tcPr anchor="ctr">
                    <a:solidFill>
                      <a:srgbClr val="C9E8FF"/>
                    </a:solidFill>
                  </a:tcPr>
                </a:tc>
                <a:tc>
                  <a:txBody>
                    <a:bodyPr/>
                    <a:lstStyle/>
                    <a:p>
                      <a:pPr algn="ctr" rtl="1"/>
                      <a:r>
                        <a:rPr lang="ar-KW" sz="1800" b="1" dirty="0">
                          <a:solidFill>
                            <a:srgbClr val="002060"/>
                          </a:solidFill>
                          <a:cs typeface="+mn-cs"/>
                        </a:rPr>
                        <a:t>26</a:t>
                      </a:r>
                      <a:endParaRPr lang="en-GB" sz="1800" b="1" dirty="0">
                        <a:solidFill>
                          <a:srgbClr val="002060"/>
                        </a:solidFill>
                        <a:cs typeface="+mn-cs"/>
                      </a:endParaRPr>
                    </a:p>
                  </a:txBody>
                  <a:tcPr anchor="ctr">
                    <a:solidFill>
                      <a:srgbClr val="C9E8FF"/>
                    </a:solidFill>
                  </a:tcPr>
                </a:tc>
                <a:extLst>
                  <a:ext uri="{0D108BD9-81ED-4DB2-BD59-A6C34878D82A}">
                    <a16:rowId xmlns:a16="http://schemas.microsoft.com/office/drawing/2014/main" val="2786170125"/>
                  </a:ext>
                </a:extLst>
              </a:tr>
              <a:tr h="821919">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lang="ar-KW" sz="1800" b="1" kern="1200" dirty="0">
                          <a:solidFill>
                            <a:srgbClr val="002060"/>
                          </a:solidFill>
                          <a:latin typeface="+mn-lt"/>
                          <a:ea typeface="+mn-ea"/>
                          <a:cs typeface="+mn-cs"/>
                        </a:rPr>
                        <a:t>التوصيات</a:t>
                      </a:r>
                      <a:endParaRPr lang="en-GB" sz="1800" b="1" kern="1200" dirty="0">
                        <a:solidFill>
                          <a:srgbClr val="002060"/>
                        </a:solidFill>
                        <a:latin typeface="+mn-lt"/>
                        <a:ea typeface="+mn-ea"/>
                        <a:cs typeface="+mn-cs"/>
                      </a:endParaRPr>
                    </a:p>
                  </a:txBody>
                  <a:tcPr anchor="ctr">
                    <a:solidFill>
                      <a:srgbClr val="C9E8FF"/>
                    </a:solidFill>
                  </a:tcPr>
                </a:tc>
                <a:tc>
                  <a:txBody>
                    <a:bodyPr/>
                    <a:lstStyle/>
                    <a:p>
                      <a:pPr algn="ctr" rtl="1"/>
                      <a:r>
                        <a:rPr lang="ar-KW" sz="1800" b="1" dirty="0">
                          <a:solidFill>
                            <a:srgbClr val="002060"/>
                          </a:solidFill>
                        </a:rPr>
                        <a:t>40</a:t>
                      </a:r>
                      <a:endParaRPr lang="en-GB" sz="1800" b="1" dirty="0">
                        <a:solidFill>
                          <a:srgbClr val="002060"/>
                        </a:solidFill>
                        <a:cs typeface="+mn-cs"/>
                      </a:endParaRPr>
                    </a:p>
                  </a:txBody>
                  <a:tcPr anchor="ctr">
                    <a:solidFill>
                      <a:srgbClr val="C9E8FF"/>
                    </a:solidFill>
                  </a:tcPr>
                </a:tc>
                <a:extLst>
                  <a:ext uri="{0D108BD9-81ED-4DB2-BD59-A6C34878D82A}">
                    <a16:rowId xmlns:a16="http://schemas.microsoft.com/office/drawing/2014/main" val="262888766"/>
                  </a:ext>
                </a:extLst>
              </a:tr>
              <a:tr h="821919">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lang="ar-KW" sz="1800" b="1" kern="1200" dirty="0">
                          <a:solidFill>
                            <a:srgbClr val="002060"/>
                          </a:solidFill>
                          <a:latin typeface="+mn-lt"/>
                          <a:ea typeface="+mn-ea"/>
                          <a:cs typeface="+mn-cs"/>
                        </a:rPr>
                        <a:t>الخاتمة</a:t>
                      </a:r>
                      <a:endParaRPr lang="en-GB" sz="1800" b="1" kern="1200" dirty="0">
                        <a:solidFill>
                          <a:srgbClr val="002060"/>
                        </a:solidFill>
                        <a:latin typeface="+mn-lt"/>
                        <a:ea typeface="+mn-ea"/>
                        <a:cs typeface="+mn-cs"/>
                      </a:endParaRPr>
                    </a:p>
                  </a:txBody>
                  <a:tcPr anchor="ctr">
                    <a:solidFill>
                      <a:schemeClr val="bg1"/>
                    </a:solidFill>
                  </a:tcPr>
                </a:tc>
                <a:tc>
                  <a:txBody>
                    <a:bodyPr/>
                    <a:lstStyle/>
                    <a:p>
                      <a:pPr algn="ctr" rtl="1"/>
                      <a:r>
                        <a:rPr lang="ar-KW" sz="1800" b="1" dirty="0">
                          <a:solidFill>
                            <a:srgbClr val="002060"/>
                          </a:solidFill>
                        </a:rPr>
                        <a:t>46</a:t>
                      </a:r>
                      <a:endParaRPr lang="en-GB" sz="1800" b="1" dirty="0">
                        <a:solidFill>
                          <a:srgbClr val="002060"/>
                        </a:solidFill>
                        <a:cs typeface="+mn-cs"/>
                      </a:endParaRPr>
                    </a:p>
                  </a:txBody>
                  <a:tcPr anchor="ctr">
                    <a:solidFill>
                      <a:schemeClr val="bg1"/>
                    </a:solidFill>
                  </a:tcPr>
                </a:tc>
                <a:extLst>
                  <a:ext uri="{0D108BD9-81ED-4DB2-BD59-A6C34878D82A}">
                    <a16:rowId xmlns:a16="http://schemas.microsoft.com/office/drawing/2014/main" val="1805583699"/>
                  </a:ext>
                </a:extLst>
              </a:tr>
            </a:tbl>
          </a:graphicData>
        </a:graphic>
      </p:graphicFrame>
      <p:sp>
        <p:nvSpPr>
          <p:cNvPr id="4" name="Date Placeholder 3">
            <a:extLst>
              <a:ext uri="{FF2B5EF4-FFF2-40B4-BE49-F238E27FC236}">
                <a16:creationId xmlns:a16="http://schemas.microsoft.com/office/drawing/2014/main" id="{F5FEC235-8E06-44A6-B94D-323E46D63F89}"/>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7EC95F4D-D41C-40CA-A81D-7979CD295E6A}"/>
              </a:ext>
            </a:extLst>
          </p:cNvPr>
          <p:cNvSpPr>
            <a:spLocks noGrp="1"/>
          </p:cNvSpPr>
          <p:nvPr>
            <p:ph type="sldNum" sz="quarter" idx="12"/>
          </p:nvPr>
        </p:nvSpPr>
        <p:spPr/>
        <p:txBody>
          <a:bodyPr/>
          <a:lstStyle/>
          <a:p>
            <a:fld id="{D7DEAEBE-8355-498E-ABC7-7602232D4ED4}" type="slidenum">
              <a:rPr lang="en-GB" smtClean="0"/>
              <a:t>3</a:t>
            </a:fld>
            <a:endParaRPr lang="en-GB" dirty="0"/>
          </a:p>
        </p:txBody>
      </p:sp>
    </p:spTree>
    <p:extLst>
      <p:ext uri="{BB962C8B-B14F-4D97-AF65-F5344CB8AC3E}">
        <p14:creationId xmlns:p14="http://schemas.microsoft.com/office/powerpoint/2010/main" val="4272303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1F1F1-BFA3-ED1A-525E-BD5566FA3B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DBA839-9703-5D08-039D-28F557FE5266}"/>
              </a:ext>
            </a:extLst>
          </p:cNvPr>
          <p:cNvSpPr>
            <a:spLocks noGrp="1"/>
          </p:cNvSpPr>
          <p:nvPr>
            <p:ph type="title"/>
          </p:nvPr>
        </p:nvSpPr>
        <p:spPr>
          <a:xfrm>
            <a:off x="6880860" y="141342"/>
            <a:ext cx="3313224"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KW"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تابع /</a:t>
            </a: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مؤشرات الاستدامة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5A378DEA-7F7C-1CA9-9944-25BFA5AF5FBD}"/>
              </a:ext>
            </a:extLst>
          </p:cNvPr>
          <p:cNvSpPr>
            <a:spLocks noGrp="1"/>
          </p:cNvSpPr>
          <p:nvPr>
            <p:ph idx="1"/>
          </p:nvPr>
        </p:nvSpPr>
        <p:spPr>
          <a:xfrm>
            <a:off x="383222" y="861306"/>
            <a:ext cx="8886421" cy="5476673"/>
          </a:xfrm>
        </p:spPr>
        <p:txBody>
          <a:bodyPr>
            <a:normAutofit fontScale="92500" lnSpcReduction="10000"/>
          </a:bodyPr>
          <a:lstStyle/>
          <a:p>
            <a:pPr marL="457200" marR="0" lvl="0" indent="-457200" algn="justLow" rtl="1">
              <a:lnSpc>
                <a:spcPct val="150000"/>
              </a:lnSpc>
              <a:spcBef>
                <a:spcPts val="0"/>
              </a:spcBef>
              <a:spcAft>
                <a:spcPts val="800"/>
              </a:spcAft>
              <a:buFont typeface="+mj-lt"/>
              <a:buAutoNum type="arabicPeriod" startAt="6"/>
            </a:pPr>
            <a:r>
              <a:rPr lang="ar-SA" sz="2000" b="1" dirty="0">
                <a:latin typeface="Arial" panose="020B0604020202020204" pitchFamily="34" charset="0"/>
                <a:ea typeface="Calibri" panose="020F0502020204030204" pitchFamily="34" charset="0"/>
              </a:rPr>
              <a:t>يوجد خطة للتسويق الاجتماعي للوزارة واهم إنجازاتها تقوم بها العلاقات العامة.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457200" marR="0" lvl="0" indent="-457200" algn="justLow" rtl="1">
              <a:lnSpc>
                <a:spcPct val="150000"/>
              </a:lnSpc>
              <a:spcBef>
                <a:spcPts val="0"/>
              </a:spcBef>
              <a:spcAft>
                <a:spcPts val="800"/>
              </a:spcAft>
              <a:buFont typeface="+mj-lt"/>
              <a:buAutoNum type="arabicPeriod" startAt="6"/>
            </a:pPr>
            <a:r>
              <a:rPr lang="ar-SA" sz="2000" b="1" dirty="0">
                <a:latin typeface="Calibri" panose="020F0502020204030204" pitchFamily="34" charset="0"/>
                <a:ea typeface="Calibri" panose="020F0502020204030204" pitchFamily="34" charset="0"/>
              </a:rPr>
              <a:t>يوجد رؤية لدى الوزارة حول الشراكة مع القطاع الخاص ومنظمات المجتمع المدني لتطوير جودة الخدمات المقدمة للفئات المستهدفة وذلك من خلال عقود مع القطاع الخاص لتنفيذ وتطوير الخدمات المقدمة (أعمال نظم المعلومات)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457200" marR="0" lvl="0" indent="-457200" algn="justLow" rtl="1">
              <a:lnSpc>
                <a:spcPct val="150000"/>
              </a:lnSpc>
              <a:spcBef>
                <a:spcPts val="0"/>
              </a:spcBef>
              <a:spcAft>
                <a:spcPts val="800"/>
              </a:spcAft>
              <a:buFont typeface="+mj-lt"/>
              <a:buAutoNum type="arabicPeriod" startAt="6"/>
            </a:pPr>
            <a:r>
              <a:rPr lang="ar-SA" sz="2000" b="1" dirty="0">
                <a:latin typeface="Calibri" panose="020F0502020204030204" pitchFamily="34" charset="0"/>
                <a:ea typeface="Calibri" panose="020F0502020204030204" pitchFamily="34" charset="0"/>
              </a:rPr>
              <a:t>لا يوجد لدي الوزارة الية لتعظيم العائد من الأموال العامة المخصصة بأعلى قيمة تعود على المواطن.</a:t>
            </a:r>
            <a:endParaRPr lang="ar-KW" sz="2000" b="1" dirty="0">
              <a:latin typeface="Calibri" panose="020F0502020204030204" pitchFamily="34" charset="0"/>
              <a:ea typeface="Calibri" panose="020F0502020204030204" pitchFamily="34" charset="0"/>
            </a:endParaRPr>
          </a:p>
          <a:p>
            <a:pPr marL="457200" marR="0" lvl="0" indent="-457200" algn="justLow" rtl="1">
              <a:lnSpc>
                <a:spcPct val="150000"/>
              </a:lnSpc>
              <a:spcBef>
                <a:spcPts val="0"/>
              </a:spcBef>
              <a:spcAft>
                <a:spcPts val="800"/>
              </a:spcAft>
              <a:buFont typeface="+mj-lt"/>
              <a:buAutoNum type="arabicPeriod" startAt="6"/>
            </a:pPr>
            <a:r>
              <a:rPr lang="ar-SA" sz="2000" b="1" dirty="0">
                <a:latin typeface="Calibri" panose="020F0502020204030204" pitchFamily="34" charset="0"/>
                <a:ea typeface="Calibri" panose="020F0502020204030204" pitchFamily="34" charset="0"/>
              </a:rPr>
              <a:t>لا يوجد خطة مصاغة ومفعلة للاكتشاف المبكر للازمات والتعامل معها ،لذا نحن بحاجة الى وجود وحده (إدارة ) خاصة بإدارة المخاطر مع تأهيل فريق عمل </a:t>
            </a:r>
            <a:r>
              <a:rPr lang="ar-KW" sz="2000" b="1" dirty="0">
                <a:latin typeface="Calibri" panose="020F0502020204030204" pitchFamily="34" charset="0"/>
                <a:ea typeface="Calibri" panose="020F0502020204030204" pitchFamily="34" charset="0"/>
              </a:rPr>
              <a:t>خطة </a:t>
            </a:r>
            <a:r>
              <a:rPr lang="ar-KW" sz="2000" b="1" dirty="0" err="1">
                <a:latin typeface="Calibri" panose="020F0502020204030204" pitchFamily="34" charset="0"/>
                <a:ea typeface="Calibri" panose="020F0502020204030204" pitchFamily="34" charset="0"/>
              </a:rPr>
              <a:t>لإ</a:t>
            </a:r>
            <a:r>
              <a:rPr lang="ar-SA" sz="2000" b="1" dirty="0">
                <a:latin typeface="Calibri" panose="020F0502020204030204" pitchFamily="34" charset="0"/>
                <a:ea typeface="Calibri" panose="020F0502020204030204" pitchFamily="34" charset="0"/>
              </a:rPr>
              <a:t>دارة المخاطر بالإضافة الى نشر الوعي بين الموظفين والمستفيدين حول أهمية إدارة المخاطر للمشاركة فيها والمساعدة على الاكتشاف المبكر بالتنبؤ بالمخاطر لتلافيها وحله في بدايتها والأرجح أن تكون الوحدة تبع مكتب الوكيل أو الوزير.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457200" marR="0" lvl="0" indent="-457200" algn="justLow" rtl="1">
              <a:lnSpc>
                <a:spcPct val="150000"/>
              </a:lnSpc>
              <a:spcBef>
                <a:spcPts val="0"/>
              </a:spcBef>
              <a:spcAft>
                <a:spcPts val="800"/>
              </a:spcAft>
              <a:buFont typeface="+mj-lt"/>
              <a:buAutoNum type="arabicPeriod" startAt="6"/>
            </a:pPr>
            <a:r>
              <a:rPr lang="ar-SA" sz="2000" b="1" dirty="0">
                <a:latin typeface="Calibri" panose="020F0502020204030204" pitchFamily="34" charset="0"/>
                <a:ea typeface="Calibri" panose="020F0502020204030204" pitchFamily="34" charset="0"/>
              </a:rPr>
              <a:t>نحن بحاجة لوج</a:t>
            </a:r>
            <a:r>
              <a:rPr lang="ar-KW" sz="2000" b="1" dirty="0">
                <a:latin typeface="Calibri" panose="020F0502020204030204" pitchFamily="34" charset="0"/>
                <a:ea typeface="Calibri" panose="020F0502020204030204" pitchFamily="34" charset="0"/>
              </a:rPr>
              <a:t>و</a:t>
            </a:r>
            <a:r>
              <a:rPr lang="ar-SA" sz="2000" b="1" dirty="0">
                <a:latin typeface="Calibri" panose="020F0502020204030204" pitchFamily="34" charset="0"/>
                <a:ea typeface="Calibri" panose="020F0502020204030204" pitchFamily="34" charset="0"/>
              </a:rPr>
              <a:t>د الية تحديد المخاطر المحتملة التي يمكن أن تتعرض لها </a:t>
            </a:r>
            <a:r>
              <a:rPr lang="ar-KW" sz="2000" b="1" dirty="0">
                <a:latin typeface="Calibri" panose="020F0502020204030204" pitchFamily="34" charset="0"/>
                <a:ea typeface="Calibri" panose="020F0502020204030204" pitchFamily="34" charset="0"/>
              </a:rPr>
              <a:t>الوزارة</a:t>
            </a:r>
            <a:r>
              <a:rPr lang="ar-SA" sz="2000" b="1" dirty="0">
                <a:latin typeface="Calibri" panose="020F0502020204030204" pitchFamily="34" charset="0"/>
                <a:ea typeface="Calibri" panose="020F0502020204030204" pitchFamily="34" charset="0"/>
              </a:rPr>
              <a:t> ، قد تكون من أعمال مكتب التدقيق والتفتيش</a:t>
            </a:r>
            <a:r>
              <a:rPr lang="ar-KW" sz="2000" b="1" dirty="0">
                <a:latin typeface="Calibri" panose="020F0502020204030204" pitchFamily="34" charset="0"/>
                <a:ea typeface="Calibri" panose="020F0502020204030204" pitchFamily="34" charset="0"/>
              </a:rPr>
              <a:t> حاليا أو إدارة المخاطر</a:t>
            </a:r>
            <a:r>
              <a:rPr lang="ar-SA" sz="2000" b="1" dirty="0">
                <a:latin typeface="Calibri" panose="020F0502020204030204" pitchFamily="34" charset="0"/>
                <a:ea typeface="Calibri" panose="020F0502020204030204" pitchFamily="34" charset="0"/>
              </a:rPr>
              <a:t>، ولكن في حال وجود وحده خاصة للمخاطر يمكن تنسيق العمل بينهم.( ظواهر فساد، نقص موارد، ضعف موارد بشرية ،ضعف ثقة الجمهور)</a:t>
            </a:r>
            <a:endParaRPr lang="ar-SA" sz="2000" b="1" dirty="0">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742C38C3-B959-4CD0-91C0-7D34A29BFA2A}"/>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97890B50-B3FF-45FE-AEB7-0FD94E984C61}"/>
              </a:ext>
            </a:extLst>
          </p:cNvPr>
          <p:cNvSpPr>
            <a:spLocks noGrp="1"/>
          </p:cNvSpPr>
          <p:nvPr>
            <p:ph type="sldNum" sz="quarter" idx="12"/>
          </p:nvPr>
        </p:nvSpPr>
        <p:spPr/>
        <p:txBody>
          <a:bodyPr/>
          <a:lstStyle/>
          <a:p>
            <a:fld id="{D7DEAEBE-8355-498E-ABC7-7602232D4ED4}" type="slidenum">
              <a:rPr lang="en-GB" smtClean="0"/>
              <a:t>30</a:t>
            </a:fld>
            <a:endParaRPr lang="en-GB" dirty="0"/>
          </a:p>
        </p:txBody>
      </p:sp>
    </p:spTree>
    <p:extLst>
      <p:ext uri="{BB962C8B-B14F-4D97-AF65-F5344CB8AC3E}">
        <p14:creationId xmlns:p14="http://schemas.microsoft.com/office/powerpoint/2010/main" val="11311375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4B12F-AE72-4769-B3FE-2AF0C779633F}"/>
              </a:ext>
            </a:extLst>
          </p:cNvPr>
          <p:cNvSpPr>
            <a:spLocks noGrp="1"/>
          </p:cNvSpPr>
          <p:nvPr>
            <p:ph type="title"/>
          </p:nvPr>
        </p:nvSpPr>
        <p:spPr>
          <a:xfrm>
            <a:off x="9947082" y="365126"/>
            <a:ext cx="1406718" cy="907084"/>
          </a:xfrm>
        </p:spPr>
        <p:txBody>
          <a:bodyPr>
            <a:normAutofit fontScale="90000"/>
          </a:bodyPr>
          <a:lstStyle/>
          <a:p>
            <a:r>
              <a:rPr lang="ar-KW"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Arial" panose="020B0604020202020204" pitchFamily="34" charset="0"/>
              </a:rPr>
              <a:t>التوصيات:                                                                                      </a:t>
            </a:r>
            <a:endParaRPr lang="en-US" dirty="0"/>
          </a:p>
        </p:txBody>
      </p:sp>
      <p:sp>
        <p:nvSpPr>
          <p:cNvPr id="3" name="Content Placeholder 2">
            <a:extLst>
              <a:ext uri="{FF2B5EF4-FFF2-40B4-BE49-F238E27FC236}">
                <a16:creationId xmlns:a16="http://schemas.microsoft.com/office/drawing/2014/main" id="{FE14A86E-5383-4874-A618-8BAF21D3848C}"/>
              </a:ext>
            </a:extLst>
          </p:cNvPr>
          <p:cNvSpPr>
            <a:spLocks noGrp="1"/>
          </p:cNvSpPr>
          <p:nvPr>
            <p:ph idx="1"/>
          </p:nvPr>
        </p:nvSpPr>
        <p:spPr>
          <a:xfrm>
            <a:off x="190843" y="916892"/>
            <a:ext cx="10515600" cy="5326173"/>
          </a:xfrm>
        </p:spPr>
        <p:txBody>
          <a:bodyPr>
            <a:normAutofit/>
          </a:bodyPr>
          <a:lstStyle/>
          <a:p>
            <a:pPr marR="0" lvl="0" algn="justLow" rtl="1" fontAlgn="auto">
              <a:spcBef>
                <a:spcPct val="0"/>
              </a:spcBef>
              <a:spcAft>
                <a:spcPts val="800"/>
              </a:spcAft>
              <a:buClrTx/>
              <a:buSzTx/>
              <a:buFont typeface="Wingdings" panose="05000000000000000000" pitchFamily="2" charset="2"/>
              <a:buChar char="v"/>
              <a:tabLst/>
              <a:defRPr/>
            </a:pPr>
            <a:r>
              <a:rPr lang="ar-KW" sz="25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Arial" panose="020B0604020202020204" pitchFamily="34" charset="0"/>
              </a:rPr>
              <a:t> مبدأ الشفافية :</a:t>
            </a:r>
          </a:p>
          <a:p>
            <a:pPr marL="0" marR="0" lvl="0" indent="0" algn="justLow" defTabSz="914400" rtl="1" eaLnBrk="1" fontAlgn="auto" latinLnBrk="0" hangingPunct="1">
              <a:lnSpc>
                <a:spcPct val="150000"/>
              </a:lnSpc>
              <a:spcBef>
                <a:spcPts val="0"/>
              </a:spcBef>
              <a:spcAft>
                <a:spcPts val="800"/>
              </a:spcAft>
              <a:buClrTx/>
              <a:buSzTx/>
              <a:buNone/>
              <a:tabLst/>
              <a:defRPr/>
            </a:pPr>
            <a:endParaRPr lang="ar-KW" sz="1900" b="1" dirty="0">
              <a:solidFill>
                <a:prstClr val="black"/>
              </a:solidFill>
              <a:latin typeface="Calibri" panose="020F0502020204030204" pitchFamily="34" charset="0"/>
              <a:cs typeface="Arial" panose="020B0604020202020204" pitchFamily="34" charset="0"/>
            </a:endParaRPr>
          </a:p>
          <a:p>
            <a:pPr marR="0" lvl="0" algn="justLow" defTabSz="914400" rtl="1" eaLnBrk="1" fontAlgn="auto" latinLnBrk="0" hangingPunct="1">
              <a:lnSpc>
                <a:spcPct val="150000"/>
              </a:lnSpc>
              <a:spcBef>
                <a:spcPts val="0"/>
              </a:spcBef>
              <a:spcAft>
                <a:spcPts val="800"/>
              </a:spcAft>
              <a:buClrTx/>
              <a:buSzTx/>
              <a:buFontTx/>
              <a:buChar char="-"/>
              <a:tabLst/>
              <a:defRPr/>
            </a:pPr>
            <a:endParaRPr lang="ar-KW" sz="1900" b="1" dirty="0">
              <a:solidFill>
                <a:schemeClr val="bg2">
                  <a:lumMod val="50000"/>
                </a:schemeClr>
              </a:solidFill>
              <a:latin typeface="Calibri" panose="020F0502020204030204" pitchFamily="34" charset="0"/>
              <a:ea typeface="Calibri" panose="020F0502020204030204" pitchFamily="34" charset="0"/>
              <a:cs typeface="Arial" panose="020B0604020202020204" pitchFamily="34" charset="0"/>
            </a:endParaRPr>
          </a:p>
          <a:p>
            <a:pPr marL="0" marR="0" lvl="0" indent="0" algn="justLow" defTabSz="914400" rtl="1" eaLnBrk="1" fontAlgn="auto" latinLnBrk="0" hangingPunct="1">
              <a:lnSpc>
                <a:spcPct val="150000"/>
              </a:lnSpc>
              <a:spcBef>
                <a:spcPts val="0"/>
              </a:spcBef>
              <a:spcAft>
                <a:spcPts val="800"/>
              </a:spcAft>
              <a:buClrTx/>
              <a:buSzTx/>
              <a:buNone/>
              <a:tabLst/>
              <a:defRPr/>
            </a:pPr>
            <a:endParaRPr kumimoji="0" lang="en-US" sz="19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0" indent="0" algn="r">
              <a:buNone/>
            </a:pPr>
            <a:endParaRPr lang="ar-KW"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Arial" panose="020B0604020202020204" pitchFamily="34" charset="0"/>
            </a:endParaRPr>
          </a:p>
        </p:txBody>
      </p:sp>
      <p:sp>
        <p:nvSpPr>
          <p:cNvPr id="5" name="Content Placeholder 2">
            <a:extLst>
              <a:ext uri="{FF2B5EF4-FFF2-40B4-BE49-F238E27FC236}">
                <a16:creationId xmlns:a16="http://schemas.microsoft.com/office/drawing/2014/main" id="{FCB81329-632A-428D-93E0-AE0F0A4CD4E6}"/>
              </a:ext>
            </a:extLst>
          </p:cNvPr>
          <p:cNvSpPr txBox="1">
            <a:spLocks/>
          </p:cNvSpPr>
          <p:nvPr/>
        </p:nvSpPr>
        <p:spPr>
          <a:xfrm>
            <a:off x="176269" y="1647359"/>
            <a:ext cx="8710745" cy="33542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Low" rtl="1">
              <a:buFont typeface="Arial" panose="020B0604020202020204" pitchFamily="34" charset="0"/>
              <a:buNone/>
            </a:pPr>
            <a:r>
              <a:rPr lang="ar-KW" sz="1900" b="1" dirty="0">
                <a:solidFill>
                  <a:prstClr val="black"/>
                </a:solidFill>
                <a:latin typeface="Calibri" panose="020F0502020204030204" pitchFamily="34" charset="0"/>
                <a:cs typeface="Arial" panose="020B0604020202020204" pitchFamily="34" charset="0"/>
              </a:rPr>
              <a:t>1- التعاون والتنسيق مع إدارة التطوير و التدريب لتحديث البيانات الهيكل الوظيفي ومهام واختصاصات كل إدارة في الموقع الإلكتروني ومن ثم التنسيق مع إدارة مركز نظم المعلومات للعمل على نشرها .</a:t>
            </a:r>
          </a:p>
          <a:p>
            <a:pPr marL="0" indent="0" algn="justLow" rtl="1">
              <a:buFont typeface="Arial" panose="020B0604020202020204" pitchFamily="34" charset="0"/>
              <a:buNone/>
            </a:pPr>
            <a:endParaRPr lang="ar-KW" sz="1900" b="1" dirty="0">
              <a:solidFill>
                <a:prstClr val="black"/>
              </a:solidFill>
              <a:latin typeface="Calibri" panose="020F0502020204030204" pitchFamily="34" charset="0"/>
              <a:cs typeface="Arial" panose="020B0604020202020204" pitchFamily="34" charset="0"/>
            </a:endParaRPr>
          </a:p>
          <a:p>
            <a:pPr marL="0" indent="0" algn="justLow" rtl="1">
              <a:buFont typeface="Arial" panose="020B0604020202020204" pitchFamily="34" charset="0"/>
              <a:buNone/>
            </a:pPr>
            <a:r>
              <a:rPr lang="ar-KW" sz="1900" b="1" dirty="0">
                <a:solidFill>
                  <a:prstClr val="black"/>
                </a:solidFill>
                <a:latin typeface="Calibri" panose="020F0502020204030204" pitchFamily="34" charset="0"/>
                <a:cs typeface="Arial" panose="020B0604020202020204" pitchFamily="34" charset="0"/>
              </a:rPr>
              <a:t>2- مخاطبة الإدارات لتزويدها بأهم القرارات للعمل على نشرها وتحديثها بشكل دوري في الموقع الكتروني و إدارة  العلاقات العامة لنشرها في الصفحات الرسمية لوزارة التجارة والصناعة في مواقع التواصل الاجتماعي . </a:t>
            </a:r>
          </a:p>
          <a:p>
            <a:pPr marL="0" indent="0" algn="justLow" rtl="1">
              <a:buFont typeface="Arial" panose="020B0604020202020204" pitchFamily="34" charset="0"/>
              <a:buNone/>
            </a:pPr>
            <a:endParaRPr lang="ar-KW" sz="1900" b="1" dirty="0">
              <a:solidFill>
                <a:prstClr val="black"/>
              </a:solidFill>
              <a:latin typeface="Calibri" panose="020F0502020204030204" pitchFamily="34" charset="0"/>
              <a:cs typeface="Arial" panose="020B0604020202020204" pitchFamily="34" charset="0"/>
            </a:endParaRPr>
          </a:p>
          <a:p>
            <a:pPr marL="0" indent="0" algn="justLow" rtl="1">
              <a:buFont typeface="Arial" panose="020B0604020202020204" pitchFamily="34" charset="0"/>
              <a:buNone/>
            </a:pPr>
            <a:r>
              <a:rPr lang="ar-KW" sz="1900" b="1" dirty="0">
                <a:solidFill>
                  <a:prstClr val="black"/>
                </a:solidFill>
                <a:latin typeface="Calibri" panose="020F0502020204030204" pitchFamily="34" charset="0"/>
                <a:cs typeface="Arial" panose="020B0604020202020204" pitchFamily="34" charset="0"/>
              </a:rPr>
              <a:t>3- مخاطبة الإدارات لتزويدها بالإحصائيات للعمل على نشرها بشكل دوري بالموقع الإلكتروني و الصفحات الرسمية لوزارة التجارة والصناعة في مواقع التواصل الاجتماعي </a:t>
            </a:r>
            <a:r>
              <a:rPr lang="ar-KW" dirty="0"/>
              <a:t>.</a:t>
            </a:r>
          </a:p>
          <a:p>
            <a:pPr algn="justLow" rtl="1">
              <a:spcBef>
                <a:spcPct val="0"/>
              </a:spcBef>
              <a:spcAft>
                <a:spcPts val="800"/>
              </a:spcAft>
              <a:buFont typeface="Wingdings" panose="05000000000000000000" pitchFamily="2" charset="2"/>
              <a:buChar char="v"/>
              <a:defRPr/>
            </a:pPr>
            <a:endParaRPr lang="ar-KW" dirty="0"/>
          </a:p>
          <a:p>
            <a:pPr marL="0" indent="0" algn="r" rtl="1">
              <a:buFont typeface="Arial" panose="020B0604020202020204" pitchFamily="34" charset="0"/>
              <a:buNone/>
            </a:pPr>
            <a:endParaRPr lang="ar-KW" dirty="0"/>
          </a:p>
          <a:p>
            <a:pPr marL="0" indent="0" algn="r" rtl="1">
              <a:buFont typeface="Arial" panose="020B0604020202020204" pitchFamily="34" charset="0"/>
              <a:buNone/>
            </a:pPr>
            <a:endParaRPr lang="en-US" dirty="0"/>
          </a:p>
        </p:txBody>
      </p:sp>
      <p:sp>
        <p:nvSpPr>
          <p:cNvPr id="6" name="Date Placeholder 5">
            <a:extLst>
              <a:ext uri="{FF2B5EF4-FFF2-40B4-BE49-F238E27FC236}">
                <a16:creationId xmlns:a16="http://schemas.microsoft.com/office/drawing/2014/main" id="{3E7804D9-FDE1-450E-AEBE-C47022F5D852}"/>
              </a:ext>
            </a:extLst>
          </p:cNvPr>
          <p:cNvSpPr>
            <a:spLocks noGrp="1"/>
          </p:cNvSpPr>
          <p:nvPr>
            <p:ph type="dt" sz="half" idx="10"/>
          </p:nvPr>
        </p:nvSpPr>
        <p:spPr/>
        <p:txBody>
          <a:bodyPr/>
          <a:lstStyle/>
          <a:p>
            <a:r>
              <a:rPr lang="en-US"/>
              <a:t>06/05/2026</a:t>
            </a:r>
            <a:endParaRPr lang="en-GB" dirty="0"/>
          </a:p>
        </p:txBody>
      </p:sp>
      <p:sp>
        <p:nvSpPr>
          <p:cNvPr id="7" name="Slide Number Placeholder 6">
            <a:extLst>
              <a:ext uri="{FF2B5EF4-FFF2-40B4-BE49-F238E27FC236}">
                <a16:creationId xmlns:a16="http://schemas.microsoft.com/office/drawing/2014/main" id="{D6052F2F-51AD-4F75-875E-D6A0F22185A1}"/>
              </a:ext>
            </a:extLst>
          </p:cNvPr>
          <p:cNvSpPr>
            <a:spLocks noGrp="1"/>
          </p:cNvSpPr>
          <p:nvPr>
            <p:ph type="sldNum" sz="quarter" idx="12"/>
          </p:nvPr>
        </p:nvSpPr>
        <p:spPr/>
        <p:txBody>
          <a:bodyPr/>
          <a:lstStyle/>
          <a:p>
            <a:fld id="{D7DEAEBE-8355-498E-ABC7-7602232D4ED4}" type="slidenum">
              <a:rPr lang="en-GB" smtClean="0"/>
              <a:t>31</a:t>
            </a:fld>
            <a:endParaRPr lang="en-GB" dirty="0"/>
          </a:p>
        </p:txBody>
      </p:sp>
    </p:spTree>
    <p:extLst>
      <p:ext uri="{BB962C8B-B14F-4D97-AF65-F5344CB8AC3E}">
        <p14:creationId xmlns:p14="http://schemas.microsoft.com/office/powerpoint/2010/main" val="8260662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64F909-F5FA-4BBB-9578-9FCAE8DB1666}"/>
              </a:ext>
            </a:extLst>
          </p:cNvPr>
          <p:cNvSpPr>
            <a:spLocks noGrp="1"/>
          </p:cNvSpPr>
          <p:nvPr>
            <p:ph idx="1"/>
          </p:nvPr>
        </p:nvSpPr>
        <p:spPr>
          <a:xfrm>
            <a:off x="388620" y="136525"/>
            <a:ext cx="10355580" cy="5600699"/>
          </a:xfrm>
        </p:spPr>
        <p:txBody>
          <a:bodyPr>
            <a:normAutofit lnSpcReduction="10000"/>
          </a:bodyPr>
          <a:lstStyle/>
          <a:p>
            <a:pPr algn="justLow" rtl="1">
              <a:spcBef>
                <a:spcPct val="0"/>
              </a:spcBef>
              <a:spcAft>
                <a:spcPts val="800"/>
              </a:spcAft>
              <a:buFont typeface="Wingdings" panose="05000000000000000000" pitchFamily="2" charset="2"/>
              <a:buChar char="v"/>
              <a:defRPr/>
            </a:pPr>
            <a:r>
              <a:rPr lang="ar-KW" sz="2500" b="1" dirty="0">
                <a:ln/>
                <a:solidFill>
                  <a:srgbClr val="0070C0"/>
                </a:solidFill>
                <a:effectLst>
                  <a:outerShdw blurRad="50800" dist="38100" dir="5400000" algn="t" rotWithShape="0">
                    <a:prstClr val="black">
                      <a:alpha val="40000"/>
                    </a:prstClr>
                  </a:outerShdw>
                </a:effectLst>
                <a:latin typeface="Dubai" panose="020B0503030403030204" pitchFamily="34" charset="-78"/>
              </a:rPr>
              <a:t>المساءلة  :</a:t>
            </a:r>
            <a:endParaRPr lang="ar-KW" sz="2000" dirty="0"/>
          </a:p>
          <a:p>
            <a:pPr marL="0" indent="0" algn="r" rtl="1">
              <a:buNone/>
            </a:pPr>
            <a:r>
              <a:rPr lang="ar-KW" sz="2000" u="sng" dirty="0"/>
              <a:t> </a:t>
            </a:r>
            <a:r>
              <a:rPr lang="ar-KW" sz="1900" b="1" u="sng" dirty="0">
                <a:solidFill>
                  <a:prstClr val="black"/>
                </a:solidFill>
                <a:latin typeface="Calibri" panose="020F0502020204030204" pitchFamily="34" charset="0"/>
              </a:rPr>
              <a:t>تحديد وحدة إدارية معينة وهي التدريب والتطوير ويمكن التعاون مع الإدارة القانونية لاجتماع ومخاطبة كل إدارة بما يلي :</a:t>
            </a:r>
          </a:p>
          <a:p>
            <a:pPr marL="0" indent="0" algn="justLow" rtl="1">
              <a:buNone/>
            </a:pPr>
            <a:r>
              <a:rPr lang="ar-KW" sz="1900" b="1" dirty="0">
                <a:solidFill>
                  <a:prstClr val="black"/>
                </a:solidFill>
                <a:latin typeface="Calibri" panose="020F0502020204030204" pitchFamily="34" charset="0"/>
                <a:cs typeface="Arial" panose="020B0604020202020204" pitchFamily="34" charset="0"/>
              </a:rPr>
              <a:t>1- الاجتماع ومخاطبة كل إدارة لتحديد صلاحيتها ومسئوليتها بشكل عام وثم تحديد صلاحيتها والمسئوليات كل موظف فيها حسب مستواها الوظيفي (قيادي  – اشرافي – تنفيذي ) حتى يتم تطبيق مبدا المساءلة بطريقة واضحة وعادلة  بالإضافة تحديد الخدمات التي توفرها لإجرائها .</a:t>
            </a:r>
          </a:p>
          <a:p>
            <a:pPr marL="0" indent="0" algn="r" rtl="1">
              <a:buNone/>
            </a:pPr>
            <a:endParaRPr lang="ar-KW" sz="100" b="1" dirty="0">
              <a:solidFill>
                <a:prstClr val="black"/>
              </a:solidFill>
              <a:latin typeface="Calibri" panose="020F0502020204030204" pitchFamily="34" charset="0"/>
              <a:cs typeface="Arial" panose="020B0604020202020204" pitchFamily="34" charset="0"/>
            </a:endParaRPr>
          </a:p>
          <a:p>
            <a:pPr marL="0" indent="0" algn="r">
              <a:buNone/>
            </a:pPr>
            <a:r>
              <a:rPr lang="ar-KW" sz="1900" b="1" dirty="0">
                <a:solidFill>
                  <a:prstClr val="black"/>
                </a:solidFill>
                <a:latin typeface="Calibri" panose="020F0502020204030204" pitchFamily="34" charset="0"/>
                <a:cs typeface="Arial" panose="020B0604020202020204" pitchFamily="34" charset="0"/>
              </a:rPr>
              <a:t>2-  تحديد العمل الإجرائي ومن ثم يتم عرضه على الإدارة العليا للاعتماد و ديوان الخدمة المدنية ومن ثم ذلك تعميمه على الموظفين ونشرة إلكترونيا بموقع التراسل وصل وصفحة الموقع الإلكتروني.</a:t>
            </a:r>
          </a:p>
          <a:p>
            <a:pPr marL="0" indent="0" algn="r">
              <a:buNone/>
            </a:pPr>
            <a:endParaRPr lang="ar-KW" sz="400" b="1" dirty="0">
              <a:solidFill>
                <a:prstClr val="black"/>
              </a:solidFill>
              <a:latin typeface="Calibri" panose="020F0502020204030204" pitchFamily="34" charset="0"/>
              <a:cs typeface="Arial" panose="020B0604020202020204" pitchFamily="34" charset="0"/>
            </a:endParaRPr>
          </a:p>
          <a:p>
            <a:pPr marL="0" indent="0" algn="r">
              <a:buNone/>
            </a:pPr>
            <a:r>
              <a:rPr lang="ar-KW" sz="1900" b="1" dirty="0">
                <a:solidFill>
                  <a:prstClr val="black"/>
                </a:solidFill>
                <a:latin typeface="Calibri" panose="020F0502020204030204" pitchFamily="34" charset="0"/>
                <a:cs typeface="Arial" panose="020B0604020202020204" pitchFamily="34" charset="0"/>
              </a:rPr>
              <a:t>3- التوعية من خلال ورش عمل لضمان فهمه ووصله لأكبر شريحة ممكنة.</a:t>
            </a:r>
          </a:p>
          <a:p>
            <a:pPr marL="0" indent="0" algn="r">
              <a:lnSpc>
                <a:spcPct val="110000"/>
              </a:lnSpc>
              <a:buNone/>
            </a:pPr>
            <a:endParaRPr lang="ar-KW" sz="900" b="1" dirty="0">
              <a:solidFill>
                <a:prstClr val="black"/>
              </a:solidFill>
              <a:latin typeface="Calibri" panose="020F0502020204030204" pitchFamily="34" charset="0"/>
              <a:cs typeface="Arial" panose="020B0604020202020204" pitchFamily="34" charset="0"/>
            </a:endParaRPr>
          </a:p>
          <a:p>
            <a:pPr marL="0" indent="0" algn="r">
              <a:buNone/>
            </a:pPr>
            <a:r>
              <a:rPr lang="ar-KW" sz="1900" b="1" dirty="0">
                <a:solidFill>
                  <a:prstClr val="black"/>
                </a:solidFill>
                <a:latin typeface="Calibri" panose="020F0502020204030204" pitchFamily="34" charset="0"/>
                <a:cs typeface="Arial" panose="020B0604020202020204" pitchFamily="34" charset="0"/>
              </a:rPr>
              <a:t>4- كل إدارة تقوم بعمل خطة بها تتضمن أهدافها – برامجها – أنشطتها – الإطار الزمني – المسئوليات وبعد ذلك يتم نشرها بالموقع الإلكتروني وداخل الجهة لعاملين والجمهور المستهدف </a:t>
            </a:r>
          </a:p>
          <a:p>
            <a:pPr marL="0" indent="0" algn="r">
              <a:buNone/>
            </a:pPr>
            <a:r>
              <a:rPr lang="ar-KW" sz="1900" b="1" dirty="0">
                <a:solidFill>
                  <a:prstClr val="black"/>
                </a:solidFill>
                <a:latin typeface="Calibri" panose="020F0502020204030204" pitchFamily="34" charset="0"/>
                <a:cs typeface="Arial" panose="020B0604020202020204" pitchFamily="34" charset="0"/>
              </a:rPr>
              <a:t>5- تفعيل المتابعة والتدقيق الداخلي (مكتب التفتيش و التدقيق) التابع لقطاع الوزير يقوم بتقارير دورية للتأكد من سير العمل   </a:t>
            </a:r>
          </a:p>
          <a:p>
            <a:pPr marL="0" indent="0" algn="r">
              <a:lnSpc>
                <a:spcPct val="110000"/>
              </a:lnSpc>
              <a:buNone/>
            </a:pPr>
            <a:endParaRPr lang="ar-KW" sz="200" b="1" dirty="0">
              <a:solidFill>
                <a:prstClr val="black"/>
              </a:solidFill>
              <a:latin typeface="Calibri" panose="020F0502020204030204" pitchFamily="34" charset="0"/>
              <a:cs typeface="Arial" panose="020B0604020202020204" pitchFamily="34" charset="0"/>
            </a:endParaRPr>
          </a:p>
          <a:p>
            <a:pPr marL="0" indent="0" algn="r">
              <a:lnSpc>
                <a:spcPct val="100000"/>
              </a:lnSpc>
              <a:buNone/>
            </a:pPr>
            <a:r>
              <a:rPr lang="ar-KW" sz="1900" b="1" dirty="0">
                <a:solidFill>
                  <a:prstClr val="black"/>
                </a:solidFill>
                <a:latin typeface="Calibri" panose="020F0502020204030204" pitchFamily="34" charset="0"/>
                <a:cs typeface="Arial" panose="020B0604020202020204" pitchFamily="34" charset="0"/>
              </a:rPr>
              <a:t>6- التعاون مع جهاز متابعة العمل الحكومي لعمل استطلاع راي خاصه برضا العاملين .</a:t>
            </a:r>
            <a:endParaRPr lang="ar-KW" sz="1050" b="1" dirty="0">
              <a:solidFill>
                <a:prstClr val="black"/>
              </a:solidFill>
              <a:latin typeface="Calibri" panose="020F0502020204030204" pitchFamily="34" charset="0"/>
              <a:cs typeface="Arial" panose="020B0604020202020204" pitchFamily="34" charset="0"/>
            </a:endParaRPr>
          </a:p>
          <a:p>
            <a:pPr marL="0" indent="0" algn="r">
              <a:lnSpc>
                <a:spcPct val="100000"/>
              </a:lnSpc>
              <a:buNone/>
            </a:pPr>
            <a:r>
              <a:rPr lang="ar-KW" sz="1900" b="1" dirty="0">
                <a:solidFill>
                  <a:prstClr val="black"/>
                </a:solidFill>
                <a:latin typeface="Calibri" panose="020F0502020204030204" pitchFamily="34" charset="0"/>
                <a:cs typeface="Arial" panose="020B0604020202020204" pitchFamily="34" charset="0"/>
              </a:rPr>
              <a:t>7- وضع آلية للرد على الشكاوي التي ترد من موقع تواصل (سهل) لمعرفة جوانب الضعف و القصور والعمل على حلها وتجميع الشكاوي المكررة وتحديد وحدة إدارة مسئولة عن ذلك.</a:t>
            </a:r>
            <a:endParaRPr lang="en-US" sz="1900" b="1" dirty="0">
              <a:solidFill>
                <a:prstClr val="black"/>
              </a:solidFill>
              <a:latin typeface="Calibri" panose="020F0502020204030204" pitchFamily="34" charset="0"/>
              <a:cs typeface="Arial" panose="020B0604020202020204" pitchFamily="34" charset="0"/>
            </a:endParaRPr>
          </a:p>
          <a:p>
            <a:pPr marL="0" indent="0" algn="r">
              <a:buNone/>
            </a:pPr>
            <a:endParaRPr lang="en-US" dirty="0"/>
          </a:p>
        </p:txBody>
      </p:sp>
      <p:sp>
        <p:nvSpPr>
          <p:cNvPr id="2" name="Date Placeholder 1">
            <a:extLst>
              <a:ext uri="{FF2B5EF4-FFF2-40B4-BE49-F238E27FC236}">
                <a16:creationId xmlns:a16="http://schemas.microsoft.com/office/drawing/2014/main" id="{B183A29F-96AC-4CD9-88FE-8187FAB86AAA}"/>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72893565-2F7E-4199-A01E-2A18E6952981}"/>
              </a:ext>
            </a:extLst>
          </p:cNvPr>
          <p:cNvSpPr>
            <a:spLocks noGrp="1"/>
          </p:cNvSpPr>
          <p:nvPr>
            <p:ph type="sldNum" sz="quarter" idx="12"/>
          </p:nvPr>
        </p:nvSpPr>
        <p:spPr/>
        <p:txBody>
          <a:bodyPr/>
          <a:lstStyle/>
          <a:p>
            <a:fld id="{D7DEAEBE-8355-498E-ABC7-7602232D4ED4}" type="slidenum">
              <a:rPr lang="en-GB" smtClean="0"/>
              <a:t>32</a:t>
            </a:fld>
            <a:endParaRPr lang="en-GB" dirty="0"/>
          </a:p>
        </p:txBody>
      </p:sp>
    </p:spTree>
    <p:extLst>
      <p:ext uri="{BB962C8B-B14F-4D97-AF65-F5344CB8AC3E}">
        <p14:creationId xmlns:p14="http://schemas.microsoft.com/office/powerpoint/2010/main" val="491458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1B7EEB-1270-455C-9933-B2E0A1B7650B}"/>
              </a:ext>
            </a:extLst>
          </p:cNvPr>
          <p:cNvSpPr>
            <a:spLocks noGrp="1"/>
          </p:cNvSpPr>
          <p:nvPr>
            <p:ph idx="1"/>
          </p:nvPr>
        </p:nvSpPr>
        <p:spPr>
          <a:xfrm>
            <a:off x="297180" y="508883"/>
            <a:ext cx="9224010" cy="6069199"/>
          </a:xfrm>
        </p:spPr>
        <p:txBody>
          <a:bodyPr>
            <a:normAutofit/>
          </a:bodyPr>
          <a:lstStyle/>
          <a:p>
            <a:pPr marL="0" indent="0" algn="r">
              <a:lnSpc>
                <a:spcPct val="100000"/>
              </a:lnSpc>
              <a:buNone/>
            </a:pPr>
            <a:r>
              <a:rPr lang="ar-KW" sz="2400" b="1" dirty="0">
                <a:ln/>
                <a:solidFill>
                  <a:srgbClr val="0070C0"/>
                </a:solidFill>
                <a:effectLst>
                  <a:outerShdw blurRad="50800" dist="38100" dir="5400000" algn="t" rotWithShape="0">
                    <a:prstClr val="black">
                      <a:alpha val="40000"/>
                    </a:prstClr>
                  </a:outerShdw>
                </a:effectLst>
                <a:latin typeface="Dubai" panose="020B0503030403030204" pitchFamily="34" charset="-78"/>
              </a:rPr>
              <a:t>نزاهة :</a:t>
            </a:r>
          </a:p>
          <a:p>
            <a:pPr marL="0" indent="0" algn="just" rtl="1">
              <a:lnSpc>
                <a:spcPct val="100000"/>
              </a:lnSpc>
              <a:buNone/>
            </a:pPr>
            <a:r>
              <a:rPr lang="ar-KW" sz="2100" b="1" dirty="0">
                <a:solidFill>
                  <a:prstClr val="black"/>
                </a:solidFill>
                <a:latin typeface="Calibri" panose="020F0502020204030204" pitchFamily="34" charset="0"/>
                <a:cs typeface="Arial" panose="020B0604020202020204" pitchFamily="34" charset="0"/>
              </a:rPr>
              <a:t>1- عرض التشريعات في الموقع الإلكتروني. </a:t>
            </a:r>
          </a:p>
          <a:p>
            <a:pPr marL="0" indent="0" algn="just" rtl="1">
              <a:lnSpc>
                <a:spcPct val="100000"/>
              </a:lnSpc>
              <a:buNone/>
            </a:pPr>
            <a:r>
              <a:rPr lang="ar-KW" sz="2100" b="1" dirty="0">
                <a:solidFill>
                  <a:prstClr val="black"/>
                </a:solidFill>
                <a:latin typeface="Calibri" panose="020F0502020204030204" pitchFamily="34" charset="0"/>
                <a:cs typeface="Arial" panose="020B0604020202020204" pitchFamily="34" charset="0"/>
              </a:rPr>
              <a:t>2- التنسيق مع ديوان الخدمة المدنية لعمل مدونة سلوك خاص للجهة واعتمادها ومن ثم نشرها وتعميمها على الموظفين في واصل وعمل ورش للتوعية بها وعرضها في مواقع التواصل الاجتماعي والموقع الإلكتروني .</a:t>
            </a:r>
          </a:p>
          <a:p>
            <a:pPr marL="0" indent="0" algn="just" rtl="1">
              <a:lnSpc>
                <a:spcPct val="100000"/>
              </a:lnSpc>
              <a:buNone/>
            </a:pPr>
            <a:r>
              <a:rPr lang="ar-KW" sz="2100" b="1" dirty="0">
                <a:solidFill>
                  <a:prstClr val="black"/>
                </a:solidFill>
                <a:latin typeface="Calibri" panose="020F0502020204030204" pitchFamily="34" charset="0"/>
                <a:cs typeface="Arial" panose="020B0604020202020204" pitchFamily="34" charset="0"/>
              </a:rPr>
              <a:t>3- وضع آلية لاستقبال الشكاوي الخاصة بنزاهة كتعارض المصالح والمحسوبية وغيرها.</a:t>
            </a:r>
          </a:p>
          <a:p>
            <a:pPr algn="just" rtl="1">
              <a:buFont typeface="Wingdings" panose="05000000000000000000" pitchFamily="2" charset="2"/>
              <a:buChar char="v"/>
            </a:pPr>
            <a:r>
              <a:rPr lang="ar-KW" sz="25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Arial" panose="020B0604020202020204" pitchFamily="34" charset="0"/>
              </a:rPr>
              <a:t>المشاركة :</a:t>
            </a:r>
          </a:p>
          <a:p>
            <a:pPr marL="0" indent="0" algn="just" rtl="1">
              <a:lnSpc>
                <a:spcPct val="100000"/>
              </a:lnSpc>
              <a:buNone/>
            </a:pPr>
            <a:r>
              <a:rPr lang="ar-KW" sz="2000" b="1" dirty="0"/>
              <a:t>1</a:t>
            </a:r>
            <a:r>
              <a:rPr lang="ar-KW" sz="2000" b="1" dirty="0">
                <a:solidFill>
                  <a:prstClr val="black"/>
                </a:solidFill>
                <a:latin typeface="Calibri" panose="020F0502020204030204" pitchFamily="34" charset="0"/>
                <a:cs typeface="Arial" panose="020B0604020202020204" pitchFamily="34" charset="0"/>
              </a:rPr>
              <a:t>- في مبدأ الشفافية تم مخاطبة الإدارات لتحديد الخدمات والجمهور المستهدف أي معرفته وهنا نقوم بتحليل خلفيته الثقافية و التعليمية و العمرية واحتياجهم من خدمات .</a:t>
            </a:r>
          </a:p>
          <a:p>
            <a:pPr marL="0" indent="0" algn="just" rtl="1">
              <a:lnSpc>
                <a:spcPct val="100000"/>
              </a:lnSpc>
              <a:buNone/>
            </a:pPr>
            <a:r>
              <a:rPr lang="ar-KW" sz="2000" b="1" dirty="0">
                <a:solidFill>
                  <a:prstClr val="black"/>
                </a:solidFill>
                <a:latin typeface="Calibri" panose="020F0502020204030204" pitchFamily="34" charset="0"/>
              </a:rPr>
              <a:t>2- إعداد استراتيجية للتواصل مع المستفيدين من خدماتها لتحديد أولويات احتياجهم مثل عمل استطلاع راي (استبيان) ويكون الكتروني ليسهل تحليل بياناته وعرض النتائج أو من خلال استقبال اقتراحاتهم واراهم الكترونيا في الموقع الإلكتروني أو  مواقع التواصل الاجتماعي </a:t>
            </a:r>
          </a:p>
          <a:p>
            <a:pPr marL="0" indent="0" algn="just" rtl="1">
              <a:lnSpc>
                <a:spcPct val="100000"/>
              </a:lnSpc>
              <a:buNone/>
            </a:pPr>
            <a:r>
              <a:rPr lang="ar-KW" sz="2000" b="1" dirty="0">
                <a:solidFill>
                  <a:prstClr val="black"/>
                </a:solidFill>
                <a:latin typeface="Calibri" panose="020F0502020204030204" pitchFamily="34" charset="0"/>
              </a:rPr>
              <a:t>3- تقوم إدارة العلاقات العامة بتحليل ورصد الأخبار والراي العام اتجاه المنظمة .</a:t>
            </a:r>
          </a:p>
          <a:p>
            <a:pPr marL="0" indent="0" algn="just" rtl="1">
              <a:lnSpc>
                <a:spcPct val="100000"/>
              </a:lnSpc>
              <a:buNone/>
            </a:pPr>
            <a:r>
              <a:rPr lang="ar-KW" sz="2000" b="1" dirty="0">
                <a:solidFill>
                  <a:prstClr val="black"/>
                </a:solidFill>
                <a:latin typeface="Calibri" panose="020F0502020204030204" pitchFamily="34" charset="0"/>
              </a:rPr>
              <a:t>4- وضع خطة اتصال في المنظمة لتعريف بخدماتها وتعريف الجمهور المستهدف بها وبطريقة الحصول عليها وذلك من خلال حملات التوعية و الإعلاني.</a:t>
            </a:r>
          </a:p>
          <a:p>
            <a:pPr marL="0" indent="0" algn="just" rtl="1">
              <a:lnSpc>
                <a:spcPct val="100000"/>
              </a:lnSpc>
              <a:buNone/>
            </a:pPr>
            <a:endParaRPr lang="en-US" sz="2000" b="1" dirty="0">
              <a:solidFill>
                <a:prstClr val="black"/>
              </a:solidFill>
              <a:latin typeface="Calibri" panose="020F0502020204030204" pitchFamily="34" charset="0"/>
              <a:cs typeface="Arial" panose="020B0604020202020204" pitchFamily="34" charset="0"/>
            </a:endParaRPr>
          </a:p>
          <a:p>
            <a:pPr lvl="8" algn="r">
              <a:spcBef>
                <a:spcPct val="0"/>
              </a:spcBef>
              <a:buFont typeface="Wingdings" panose="05000000000000000000" pitchFamily="2" charset="2"/>
              <a:buChar char="v"/>
            </a:pPr>
            <a:endParaRPr lang="ar-KW" sz="25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Arial" panose="020B0604020202020204" pitchFamily="34" charset="0"/>
            </a:endParaRPr>
          </a:p>
          <a:p>
            <a:pPr marL="0" indent="0" algn="r">
              <a:buNone/>
            </a:pPr>
            <a:endParaRPr lang="en-US" sz="25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Arial" panose="020B0604020202020204" pitchFamily="34" charset="0"/>
            </a:endParaRPr>
          </a:p>
        </p:txBody>
      </p:sp>
      <p:sp>
        <p:nvSpPr>
          <p:cNvPr id="2" name="Date Placeholder 1">
            <a:extLst>
              <a:ext uri="{FF2B5EF4-FFF2-40B4-BE49-F238E27FC236}">
                <a16:creationId xmlns:a16="http://schemas.microsoft.com/office/drawing/2014/main" id="{DE8C42E8-6930-4EF6-830D-E04C2B53930F}"/>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A85C8654-0624-4543-8F7A-931BE222D79C}"/>
              </a:ext>
            </a:extLst>
          </p:cNvPr>
          <p:cNvSpPr>
            <a:spLocks noGrp="1"/>
          </p:cNvSpPr>
          <p:nvPr>
            <p:ph type="sldNum" sz="quarter" idx="12"/>
          </p:nvPr>
        </p:nvSpPr>
        <p:spPr/>
        <p:txBody>
          <a:bodyPr/>
          <a:lstStyle/>
          <a:p>
            <a:fld id="{D7DEAEBE-8355-498E-ABC7-7602232D4ED4}" type="slidenum">
              <a:rPr lang="en-GB" smtClean="0"/>
              <a:t>33</a:t>
            </a:fld>
            <a:endParaRPr lang="en-GB" dirty="0"/>
          </a:p>
        </p:txBody>
      </p:sp>
    </p:spTree>
    <p:extLst>
      <p:ext uri="{BB962C8B-B14F-4D97-AF65-F5344CB8AC3E}">
        <p14:creationId xmlns:p14="http://schemas.microsoft.com/office/powerpoint/2010/main" val="36592048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749396-6796-49CE-9777-4F4BD5D02953}"/>
              </a:ext>
            </a:extLst>
          </p:cNvPr>
          <p:cNvSpPr>
            <a:spLocks noGrp="1"/>
          </p:cNvSpPr>
          <p:nvPr>
            <p:ph idx="1"/>
          </p:nvPr>
        </p:nvSpPr>
        <p:spPr>
          <a:xfrm>
            <a:off x="489792" y="601772"/>
            <a:ext cx="7983648" cy="4708909"/>
          </a:xfrm>
        </p:spPr>
        <p:txBody>
          <a:bodyPr>
            <a:normAutofit/>
          </a:bodyPr>
          <a:lstStyle/>
          <a:p>
            <a:pPr marL="228600" marR="0" lvl="0" indent="-228600" algn="r" defTabSz="914400" rtl="1" eaLnBrk="1" fontAlgn="auto" latinLnBrk="0" hangingPunct="1">
              <a:lnSpc>
                <a:spcPct val="90000"/>
              </a:lnSpc>
              <a:spcBef>
                <a:spcPts val="1000"/>
              </a:spcBef>
              <a:spcAft>
                <a:spcPts val="0"/>
              </a:spcAft>
              <a:buClrTx/>
              <a:buSzTx/>
              <a:buFont typeface="Wingdings" panose="05000000000000000000" pitchFamily="2" charset="2"/>
              <a:buChar char="v"/>
              <a:tabLst/>
              <a:defRPr/>
            </a:pPr>
            <a:r>
              <a:rPr lang="ar-KW" sz="2500" b="1" dirty="0">
                <a:ln/>
                <a:solidFill>
                  <a:srgbClr val="0070C0"/>
                </a:solidFill>
                <a:effectLst>
                  <a:outerShdw blurRad="50800" dist="38100" dir="5400000" algn="t" rotWithShape="0">
                    <a:prstClr val="black">
                      <a:alpha val="40000"/>
                    </a:prstClr>
                  </a:outerShdw>
                </a:effectLst>
                <a:latin typeface="Dubai" panose="020B0503030403030204" pitchFamily="34" charset="-78"/>
                <a:ea typeface="+mj-ea"/>
                <a:cs typeface="Arial" panose="020B0604020202020204" pitchFamily="34" charset="0"/>
              </a:rPr>
              <a:t>العدالة </a:t>
            </a:r>
            <a:r>
              <a:rPr lang="ar-KW" sz="2100" b="1" dirty="0">
                <a:solidFill>
                  <a:prstClr val="black"/>
                </a:solidFill>
                <a:latin typeface="Calibri" panose="020F0502020204030204" pitchFamily="34" charset="0"/>
                <a:cs typeface="Arial" panose="020B0604020202020204" pitchFamily="34" charset="0"/>
              </a:rPr>
              <a:t>:</a:t>
            </a:r>
          </a:p>
          <a:p>
            <a:pPr marL="0" marR="0" lvl="0" indent="0" algn="r" rtl="1" fontAlgn="auto">
              <a:lnSpc>
                <a:spcPct val="90000"/>
              </a:lnSpc>
              <a:spcAft>
                <a:spcPts val="0"/>
              </a:spcAft>
              <a:buClrTx/>
              <a:buSzTx/>
              <a:buNone/>
              <a:tabLst/>
              <a:defRPr/>
            </a:pPr>
            <a:r>
              <a:rPr lang="ar-KW" sz="2100" b="1" dirty="0">
                <a:solidFill>
                  <a:prstClr val="black"/>
                </a:solidFill>
                <a:latin typeface="Calibri" panose="020F0502020204030204" pitchFamily="34" charset="0"/>
                <a:cs typeface="Arial" panose="020B0604020202020204" pitchFamily="34" charset="0"/>
              </a:rPr>
              <a:t>1- تقوم الإدارة القانونية بوضع قائمة تضم جميع القوانين والتشريعات الخاصة بالوزارة وذلك بعد مخاطبة جميع الإدارة لتزويدها بها .</a:t>
            </a:r>
          </a:p>
          <a:p>
            <a:pPr marL="0" marR="0" lvl="0" indent="0" algn="r" rtl="1" fontAlgn="auto">
              <a:lnSpc>
                <a:spcPct val="90000"/>
              </a:lnSpc>
              <a:spcAft>
                <a:spcPts val="0"/>
              </a:spcAft>
              <a:buClrTx/>
              <a:buSzTx/>
              <a:buNone/>
              <a:tabLst/>
              <a:defRPr/>
            </a:pPr>
            <a:r>
              <a:rPr lang="ar-KW" sz="2100" b="1" dirty="0">
                <a:solidFill>
                  <a:prstClr val="black"/>
                </a:solidFill>
                <a:latin typeface="Calibri" panose="020F0502020204030204" pitchFamily="34" charset="0"/>
                <a:cs typeface="Arial" panose="020B0604020202020204" pitchFamily="34" charset="0"/>
              </a:rPr>
              <a:t>2- نشر القوانين على الموظفين لمعرفتها ومعرفة طريقة تطبيقها .</a:t>
            </a:r>
          </a:p>
          <a:p>
            <a:pPr marL="0" marR="0" lvl="0" indent="0" algn="r" rtl="1" fontAlgn="auto">
              <a:lnSpc>
                <a:spcPct val="90000"/>
              </a:lnSpc>
              <a:spcAft>
                <a:spcPts val="0"/>
              </a:spcAft>
              <a:buClrTx/>
              <a:buSzTx/>
              <a:buNone/>
              <a:tabLst/>
              <a:defRPr/>
            </a:pPr>
            <a:r>
              <a:rPr lang="ar-KW" sz="2100" b="1" dirty="0">
                <a:solidFill>
                  <a:prstClr val="black"/>
                </a:solidFill>
                <a:latin typeface="Calibri" panose="020F0502020204030204" pitchFamily="34" charset="0"/>
                <a:cs typeface="Arial" panose="020B0604020202020204" pitchFamily="34" charset="0"/>
              </a:rPr>
              <a:t>3- الإدارة المعنية بالتحقيقات تمتع باستقلالية.</a:t>
            </a:r>
          </a:p>
          <a:p>
            <a:pPr marL="0" marR="0" lvl="0" indent="0" algn="r" rtl="1" fontAlgn="auto">
              <a:lnSpc>
                <a:spcPct val="90000"/>
              </a:lnSpc>
              <a:spcAft>
                <a:spcPts val="0"/>
              </a:spcAft>
              <a:buClrTx/>
              <a:buSzTx/>
              <a:buNone/>
              <a:tabLst/>
              <a:defRPr/>
            </a:pPr>
            <a:r>
              <a:rPr lang="ar-KW" sz="2100" b="1" dirty="0">
                <a:solidFill>
                  <a:prstClr val="black"/>
                </a:solidFill>
                <a:latin typeface="Calibri" panose="020F0502020204030204" pitchFamily="34" charset="0"/>
                <a:cs typeface="Arial" panose="020B0604020202020204" pitchFamily="34" charset="0"/>
              </a:rPr>
              <a:t>4- وضع آلية للتظلم من القرارات الإدارية ويتم الإعلان عنها . </a:t>
            </a:r>
          </a:p>
          <a:p>
            <a:pPr marL="0" indent="0" algn="r" rtl="1">
              <a:buNone/>
              <a:defRPr/>
            </a:pPr>
            <a:r>
              <a:rPr lang="ar-KW" sz="2100" b="1" dirty="0">
                <a:solidFill>
                  <a:prstClr val="black"/>
                </a:solidFill>
                <a:latin typeface="Calibri" panose="020F0502020204030204" pitchFamily="34" charset="0"/>
                <a:cs typeface="Arial" panose="020B0604020202020204" pitchFamily="34" charset="0"/>
              </a:rPr>
              <a:t>5- وضع الية مفعلة للشكاوي ومدة محددة للرد.</a:t>
            </a:r>
          </a:p>
          <a:p>
            <a:pPr marL="0" indent="0" algn="r" rtl="1">
              <a:buNone/>
              <a:defRPr/>
            </a:pPr>
            <a:r>
              <a:rPr lang="ar-KW" sz="2100" b="1" dirty="0">
                <a:solidFill>
                  <a:prstClr val="black"/>
                </a:solidFill>
                <a:latin typeface="Calibri" panose="020F0502020204030204" pitchFamily="34" charset="0"/>
                <a:cs typeface="Arial" panose="020B0604020202020204" pitchFamily="34" charset="0"/>
              </a:rPr>
              <a:t>6- استطلاع رأي المراجعين و العاملين حول التشريعات لمعرفة ان كانت بحاجه الى تعديل ومن ثم يتم رفعها للإدارة .</a:t>
            </a:r>
          </a:p>
          <a:p>
            <a:pPr marL="0" indent="0" algn="r" rtl="1">
              <a:buNone/>
              <a:defRPr/>
            </a:pPr>
            <a:r>
              <a:rPr lang="ar-KW" sz="2100" b="1" dirty="0">
                <a:solidFill>
                  <a:prstClr val="black"/>
                </a:solidFill>
                <a:latin typeface="Calibri" panose="020F0502020204030204" pitchFamily="34" charset="0"/>
                <a:cs typeface="Arial" panose="020B0604020202020204" pitchFamily="34" charset="0"/>
              </a:rPr>
              <a:t>7- عقد دورات تدريبية وورش للموظفين لمعرفة المرجعيات القانونية الخاصة بعملهم .</a:t>
            </a:r>
          </a:p>
          <a:p>
            <a:pPr marL="0" indent="0" algn="r" rtl="1">
              <a:buNone/>
              <a:defRPr/>
            </a:pPr>
            <a:r>
              <a:rPr lang="ar-KW" sz="2100" b="1" dirty="0">
                <a:solidFill>
                  <a:prstClr val="black"/>
                </a:solidFill>
                <a:latin typeface="Calibri" panose="020F0502020204030204" pitchFamily="34" charset="0"/>
                <a:cs typeface="Arial" panose="020B0604020202020204" pitchFamily="34" charset="0"/>
              </a:rPr>
              <a:t>8- إعداد تقرير بنهاية العام عن مدى تطبيق وسيادة القانون بالجهة .</a:t>
            </a:r>
          </a:p>
          <a:p>
            <a:pPr marL="0" marR="0" lvl="0" indent="0" algn="r" rtl="1" fontAlgn="auto">
              <a:lnSpc>
                <a:spcPct val="90000"/>
              </a:lnSpc>
              <a:spcAft>
                <a:spcPts val="0"/>
              </a:spcAft>
              <a:buClrTx/>
              <a:buSzTx/>
              <a:buNone/>
              <a:tabLst/>
              <a:defRPr/>
            </a:pPr>
            <a:endParaRPr lang="ar-KW" sz="2100" b="1" dirty="0">
              <a:solidFill>
                <a:prstClr val="black"/>
              </a:solidFill>
              <a:latin typeface="Calibri" panose="020F0502020204030204" pitchFamily="34" charset="0"/>
              <a:cs typeface="Arial" panose="020B0604020202020204" pitchFamily="34" charset="0"/>
            </a:endParaRPr>
          </a:p>
          <a:p>
            <a:pPr marL="0" indent="0" algn="r">
              <a:buNone/>
            </a:pPr>
            <a:endParaRPr lang="ar-KW" dirty="0"/>
          </a:p>
        </p:txBody>
      </p:sp>
      <p:sp>
        <p:nvSpPr>
          <p:cNvPr id="2" name="Date Placeholder 1">
            <a:extLst>
              <a:ext uri="{FF2B5EF4-FFF2-40B4-BE49-F238E27FC236}">
                <a16:creationId xmlns:a16="http://schemas.microsoft.com/office/drawing/2014/main" id="{716E58AA-5133-40EE-B1C5-87F6B238F518}"/>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63BC083A-0A63-49F3-B29F-28EE06944B2C}"/>
              </a:ext>
            </a:extLst>
          </p:cNvPr>
          <p:cNvSpPr>
            <a:spLocks noGrp="1"/>
          </p:cNvSpPr>
          <p:nvPr>
            <p:ph type="sldNum" sz="quarter" idx="12"/>
          </p:nvPr>
        </p:nvSpPr>
        <p:spPr/>
        <p:txBody>
          <a:bodyPr/>
          <a:lstStyle/>
          <a:p>
            <a:fld id="{D7DEAEBE-8355-498E-ABC7-7602232D4ED4}" type="slidenum">
              <a:rPr lang="en-GB" smtClean="0"/>
              <a:t>34</a:t>
            </a:fld>
            <a:endParaRPr lang="en-GB" dirty="0"/>
          </a:p>
        </p:txBody>
      </p:sp>
    </p:spTree>
    <p:extLst>
      <p:ext uri="{BB962C8B-B14F-4D97-AF65-F5344CB8AC3E}">
        <p14:creationId xmlns:p14="http://schemas.microsoft.com/office/powerpoint/2010/main" val="397501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E349E4-1E8F-4454-BAF8-D72E8DAD95B3}"/>
              </a:ext>
            </a:extLst>
          </p:cNvPr>
          <p:cNvSpPr>
            <a:spLocks noGrp="1"/>
          </p:cNvSpPr>
          <p:nvPr>
            <p:ph idx="1"/>
          </p:nvPr>
        </p:nvSpPr>
        <p:spPr>
          <a:xfrm>
            <a:off x="304800" y="971551"/>
            <a:ext cx="8964930" cy="4434839"/>
          </a:xfrm>
        </p:spPr>
        <p:txBody>
          <a:bodyPr>
            <a:normAutofit/>
          </a:bodyPr>
          <a:lstStyle/>
          <a:p>
            <a:pPr marL="228600" marR="0" lvl="0" indent="-228600" algn="r" defTabSz="914400" rtl="1" eaLnBrk="1" fontAlgn="auto" latinLnBrk="0" hangingPunct="1">
              <a:lnSpc>
                <a:spcPct val="90000"/>
              </a:lnSpc>
              <a:spcBef>
                <a:spcPts val="1000"/>
              </a:spcBef>
              <a:spcAft>
                <a:spcPts val="0"/>
              </a:spcAft>
              <a:buClrTx/>
              <a:buSzTx/>
              <a:buFont typeface="Wingdings" panose="05000000000000000000" pitchFamily="2" charset="2"/>
              <a:buChar char="v"/>
              <a:tabLst/>
              <a:defRPr/>
            </a:pPr>
            <a:r>
              <a:rPr kumimoji="0" lang="ar-KW" sz="2500" b="1" i="0" u="none" strike="noStrike" kern="1200" cap="none" spc="0" normalizeH="0" baseline="0" noProof="0" dirty="0">
                <a:ln/>
                <a:solidFill>
                  <a:srgbClr val="0070C0"/>
                </a:solidFill>
                <a:effectLst>
                  <a:outerShdw blurRad="50800" dist="38100" dir="5400000" algn="t" rotWithShape="0">
                    <a:prstClr val="black">
                      <a:alpha val="40000"/>
                    </a:prstClr>
                  </a:outerShdw>
                </a:effectLst>
                <a:uLnTx/>
                <a:uFillTx/>
                <a:latin typeface="Dubai" panose="020B0503030403030204" pitchFamily="34" charset="-78"/>
                <a:ea typeface="+mn-ea"/>
                <a:cs typeface="Arial" panose="020B0604020202020204" pitchFamily="34" charset="0"/>
              </a:rPr>
              <a:t>الاستدامة  :</a:t>
            </a:r>
          </a:p>
          <a:p>
            <a:pPr marL="0" marR="0" lvl="0" indent="0" algn="r" defTabSz="914400" rtl="1" eaLnBrk="1" fontAlgn="auto" latinLnBrk="0" hangingPunct="1">
              <a:lnSpc>
                <a:spcPct val="90000"/>
              </a:lnSpc>
              <a:spcBef>
                <a:spcPts val="1000"/>
              </a:spcBef>
              <a:spcAft>
                <a:spcPts val="0"/>
              </a:spcAft>
              <a:buClrTx/>
              <a:buSzTx/>
              <a:buNone/>
              <a:tabLst/>
              <a:defRPr/>
            </a:pPr>
            <a:r>
              <a:rPr lang="ar-KW" sz="2100" b="1" dirty="0">
                <a:solidFill>
                  <a:prstClr val="black"/>
                </a:solidFill>
                <a:latin typeface="Calibri" panose="020F0502020204030204" pitchFamily="34" charset="0"/>
                <a:cs typeface="Arial" panose="020B0604020202020204" pitchFamily="34" charset="0"/>
              </a:rPr>
              <a:t>1</a:t>
            </a:r>
            <a:r>
              <a:rPr lang="ar-KW" sz="1800" b="1" dirty="0">
                <a:solidFill>
                  <a:prstClr val="black"/>
                </a:solidFill>
                <a:latin typeface="Calibri" panose="020F0502020204030204" pitchFamily="34" charset="0"/>
                <a:cs typeface="Arial" panose="020B0604020202020204" pitchFamily="34" charset="0"/>
              </a:rPr>
              <a:t>- وضع خطة إستراتيجية للجهة متوافقة مع رؤية الكويت 2035 </a:t>
            </a:r>
          </a:p>
          <a:p>
            <a:pPr marL="0" marR="0" lvl="0" indent="0" algn="r" defTabSz="914400" rtl="1" eaLnBrk="1" fontAlgn="auto" latinLnBrk="0" hangingPunct="1">
              <a:lnSpc>
                <a:spcPct val="90000"/>
              </a:lnSpc>
              <a:spcBef>
                <a:spcPts val="1000"/>
              </a:spcBef>
              <a:spcAft>
                <a:spcPts val="0"/>
              </a:spcAft>
              <a:buClrTx/>
              <a:buSzTx/>
              <a:buNone/>
              <a:tabLst/>
              <a:defRPr/>
            </a:pPr>
            <a:r>
              <a:rPr lang="ar-KW" sz="1800" b="1" dirty="0">
                <a:solidFill>
                  <a:prstClr val="black"/>
                </a:solidFill>
                <a:latin typeface="Calibri" panose="020F0502020204030204" pitchFamily="34" charset="0"/>
                <a:cs typeface="Arial" panose="020B0604020202020204" pitchFamily="34" charset="0"/>
              </a:rPr>
              <a:t>2- وضع آلية لاختيار القيادات  التي تتمتع بالشفافية والعدالة .</a:t>
            </a:r>
          </a:p>
          <a:p>
            <a:pPr marL="0" marR="0" lvl="0" indent="0" algn="r" defTabSz="914400" rtl="1" eaLnBrk="1" fontAlgn="auto" latinLnBrk="0" hangingPunct="1">
              <a:lnSpc>
                <a:spcPct val="90000"/>
              </a:lnSpc>
              <a:spcBef>
                <a:spcPts val="1000"/>
              </a:spcBef>
              <a:spcAft>
                <a:spcPts val="0"/>
              </a:spcAft>
              <a:buClrTx/>
              <a:buSzTx/>
              <a:buNone/>
              <a:tabLst/>
              <a:defRPr/>
            </a:pPr>
            <a:r>
              <a:rPr lang="ar-KW" sz="1800" b="1" dirty="0">
                <a:solidFill>
                  <a:prstClr val="black"/>
                </a:solidFill>
                <a:latin typeface="Calibri" panose="020F0502020204030204" pitchFamily="34" charset="0"/>
                <a:cs typeface="Arial" panose="020B0604020202020204" pitchFamily="34" charset="0"/>
              </a:rPr>
              <a:t>3- ان تقوم كل إدارة لديها مراجعين بعمل استطلاع رايي لمعرفة مدى رضا المراجعين بالخدمات المقدمة .</a:t>
            </a:r>
          </a:p>
          <a:p>
            <a:pPr marL="0" lvl="0" indent="0" algn="r" rtl="1">
              <a:buNone/>
              <a:defRPr/>
            </a:pPr>
            <a:r>
              <a:rPr lang="ar-KW" sz="1800" b="1" dirty="0">
                <a:solidFill>
                  <a:prstClr val="black"/>
                </a:solidFill>
                <a:latin typeface="Calibri" panose="020F0502020204030204" pitchFamily="34" charset="0"/>
                <a:cs typeface="Arial" panose="020B0604020202020204" pitchFamily="34" charset="0"/>
              </a:rPr>
              <a:t>4- قيام </a:t>
            </a:r>
            <a:r>
              <a:rPr lang="ar-KW" sz="1800" b="1" dirty="0">
                <a:solidFill>
                  <a:prstClr val="black"/>
                </a:solidFill>
                <a:latin typeface="Calibri" panose="020F0502020204030204" pitchFamily="34" charset="0"/>
              </a:rPr>
              <a:t>إدارة التخطيط الاستراتيجي بالبحوث عمل </a:t>
            </a:r>
            <a:r>
              <a:rPr lang="ar-KW" sz="1800" b="1" dirty="0">
                <a:solidFill>
                  <a:prstClr val="black"/>
                </a:solidFill>
                <a:latin typeface="Calibri" panose="020F0502020204030204" pitchFamily="34" charset="0"/>
                <a:cs typeface="Arial" panose="020B0604020202020204" pitchFamily="34" charset="0"/>
              </a:rPr>
              <a:t>دراسات لتقييم العمل و مدى تحقق النتائج المطلوبة بالجهة.</a:t>
            </a:r>
          </a:p>
          <a:p>
            <a:pPr marL="0" marR="0" lvl="0" indent="0" algn="r" defTabSz="914400" rtl="1" eaLnBrk="1" fontAlgn="auto" latinLnBrk="0" hangingPunct="1">
              <a:lnSpc>
                <a:spcPct val="90000"/>
              </a:lnSpc>
              <a:spcBef>
                <a:spcPts val="1000"/>
              </a:spcBef>
              <a:spcAft>
                <a:spcPts val="0"/>
              </a:spcAft>
              <a:buClrTx/>
              <a:buSzTx/>
              <a:buNone/>
              <a:tabLst/>
              <a:defRPr/>
            </a:pPr>
            <a:r>
              <a:rPr lang="ar-KW" sz="1800" b="1" dirty="0">
                <a:solidFill>
                  <a:prstClr val="black"/>
                </a:solidFill>
                <a:latin typeface="Calibri" panose="020F0502020204030204" pitchFamily="34" charset="0"/>
                <a:cs typeface="Arial" panose="020B0604020202020204" pitchFamily="34" charset="0"/>
              </a:rPr>
              <a:t>5- إعداد فريق لإدارة المخاطر يكون ذو كفاءة عالية من مختلف التخصصات (قانون – إعلام – محاسبة ...إلخ) لدراسة الوضع في الوزارة ومعرفة المخاطر وتحليلها قبل وقعها </a:t>
            </a:r>
            <a:r>
              <a:rPr lang="ar-KW" sz="1800" dirty="0"/>
              <a:t>. </a:t>
            </a:r>
          </a:p>
          <a:p>
            <a:pPr marL="0" marR="0" lvl="0" indent="0" algn="r" defTabSz="914400" rtl="1" eaLnBrk="1" fontAlgn="auto" latinLnBrk="0" hangingPunct="1">
              <a:lnSpc>
                <a:spcPct val="90000"/>
              </a:lnSpc>
              <a:spcBef>
                <a:spcPts val="1000"/>
              </a:spcBef>
              <a:spcAft>
                <a:spcPts val="0"/>
              </a:spcAft>
              <a:buClrTx/>
              <a:buSzTx/>
              <a:buNone/>
              <a:tabLst/>
              <a:defRPr/>
            </a:pPr>
            <a:endParaRPr kumimoji="0" lang="ar-KW" sz="1800" b="1" i="0" u="none" strike="noStrike" kern="1200" cap="none" spc="0" normalizeH="0" baseline="0" noProof="0" dirty="0">
              <a:ln/>
              <a:solidFill>
                <a:srgbClr val="0070C0"/>
              </a:solidFill>
              <a:effectLst>
                <a:outerShdw blurRad="50800" dist="38100" dir="5400000" algn="t" rotWithShape="0">
                  <a:prstClr val="black">
                    <a:alpha val="40000"/>
                  </a:prstClr>
                </a:outerShdw>
              </a:effectLst>
              <a:uLnTx/>
              <a:uFillTx/>
              <a:latin typeface="Dubai" panose="020B0503030403030204" pitchFamily="34" charset="-78"/>
              <a:ea typeface="+mn-ea"/>
              <a:cs typeface="Arial" panose="020B0604020202020204" pitchFamily="34" charset="0"/>
            </a:endParaRPr>
          </a:p>
          <a:p>
            <a:pPr marL="0" indent="0" algn="r" rtl="1">
              <a:buNone/>
            </a:pPr>
            <a:endParaRPr lang="ar-KW" dirty="0"/>
          </a:p>
          <a:p>
            <a:pPr marL="0" indent="0" algn="r" rtl="1">
              <a:buNone/>
            </a:pPr>
            <a:r>
              <a:rPr lang="ar-KW" dirty="0"/>
              <a:t> </a:t>
            </a:r>
            <a:endParaRPr lang="en-US" dirty="0"/>
          </a:p>
        </p:txBody>
      </p:sp>
      <p:sp>
        <p:nvSpPr>
          <p:cNvPr id="2" name="Date Placeholder 1">
            <a:extLst>
              <a:ext uri="{FF2B5EF4-FFF2-40B4-BE49-F238E27FC236}">
                <a16:creationId xmlns:a16="http://schemas.microsoft.com/office/drawing/2014/main" id="{D70B9C57-8B42-4782-8639-958F270F5484}"/>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13A871A9-3A37-4388-A953-EBD1C7FC2E5B}"/>
              </a:ext>
            </a:extLst>
          </p:cNvPr>
          <p:cNvSpPr>
            <a:spLocks noGrp="1"/>
          </p:cNvSpPr>
          <p:nvPr>
            <p:ph type="sldNum" sz="quarter" idx="12"/>
          </p:nvPr>
        </p:nvSpPr>
        <p:spPr/>
        <p:txBody>
          <a:bodyPr/>
          <a:lstStyle/>
          <a:p>
            <a:fld id="{D7DEAEBE-8355-498E-ABC7-7602232D4ED4}" type="slidenum">
              <a:rPr lang="en-GB" smtClean="0"/>
              <a:t>35</a:t>
            </a:fld>
            <a:endParaRPr lang="en-GB" dirty="0"/>
          </a:p>
        </p:txBody>
      </p:sp>
    </p:spTree>
    <p:extLst>
      <p:ext uri="{BB962C8B-B14F-4D97-AF65-F5344CB8AC3E}">
        <p14:creationId xmlns:p14="http://schemas.microsoft.com/office/powerpoint/2010/main" val="20945183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F4D0E-0F94-6E4B-ABFD-78FF2FA566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82ABE0-4D18-EE9C-1D35-9269F1DD46FD}"/>
              </a:ext>
            </a:extLst>
          </p:cNvPr>
          <p:cNvSpPr>
            <a:spLocks noGrp="1"/>
          </p:cNvSpPr>
          <p:nvPr>
            <p:ph type="title"/>
          </p:nvPr>
        </p:nvSpPr>
        <p:spPr>
          <a:xfrm>
            <a:off x="3248136" y="130463"/>
            <a:ext cx="5695727"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تقييم حالة الحوكمة بالوزارة خلال عام 202</a:t>
            </a:r>
            <a:r>
              <a:rPr lang="ar-KW"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5</a:t>
            </a: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م</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graphicFrame>
        <p:nvGraphicFramePr>
          <p:cNvPr id="4" name="Content Placeholder 3">
            <a:extLst>
              <a:ext uri="{FF2B5EF4-FFF2-40B4-BE49-F238E27FC236}">
                <a16:creationId xmlns:a16="http://schemas.microsoft.com/office/drawing/2014/main" id="{F4C85EAC-D658-E836-70DF-5C114CC627A6}"/>
              </a:ext>
            </a:extLst>
          </p:cNvPr>
          <p:cNvGraphicFramePr>
            <a:graphicFrameLocks noGrp="1"/>
          </p:cNvGraphicFramePr>
          <p:nvPr>
            <p:ph idx="1"/>
            <p:extLst>
              <p:ext uri="{D42A27DB-BD31-4B8C-83A1-F6EECF244321}">
                <p14:modId xmlns:p14="http://schemas.microsoft.com/office/powerpoint/2010/main" val="540737224"/>
              </p:ext>
            </p:extLst>
          </p:nvPr>
        </p:nvGraphicFramePr>
        <p:xfrm>
          <a:off x="688650" y="1211573"/>
          <a:ext cx="9841230" cy="4857759"/>
        </p:xfrm>
        <a:graphic>
          <a:graphicData uri="http://schemas.openxmlformats.org/drawingml/2006/table">
            <a:tbl>
              <a:tblPr firstRow="1" bandRow="1">
                <a:tableStyleId>{5C22544A-7EE6-4342-B048-85BDC9FD1C3A}</a:tableStyleId>
              </a:tblPr>
              <a:tblGrid>
                <a:gridCol w="1652286">
                  <a:extLst>
                    <a:ext uri="{9D8B030D-6E8A-4147-A177-3AD203B41FA5}">
                      <a16:colId xmlns:a16="http://schemas.microsoft.com/office/drawing/2014/main" val="2596236951"/>
                    </a:ext>
                  </a:extLst>
                </a:gridCol>
                <a:gridCol w="1865485">
                  <a:extLst>
                    <a:ext uri="{9D8B030D-6E8A-4147-A177-3AD203B41FA5}">
                      <a16:colId xmlns:a16="http://schemas.microsoft.com/office/drawing/2014/main" val="3172136745"/>
                    </a:ext>
                  </a:extLst>
                </a:gridCol>
                <a:gridCol w="3144674">
                  <a:extLst>
                    <a:ext uri="{9D8B030D-6E8A-4147-A177-3AD203B41FA5}">
                      <a16:colId xmlns:a16="http://schemas.microsoft.com/office/drawing/2014/main" val="1125612826"/>
                    </a:ext>
                  </a:extLst>
                </a:gridCol>
                <a:gridCol w="3178785">
                  <a:extLst>
                    <a:ext uri="{9D8B030D-6E8A-4147-A177-3AD203B41FA5}">
                      <a16:colId xmlns:a16="http://schemas.microsoft.com/office/drawing/2014/main" val="3233786312"/>
                    </a:ext>
                  </a:extLst>
                </a:gridCol>
              </a:tblGrid>
              <a:tr h="539751">
                <a:tc>
                  <a:txBody>
                    <a:bodyPr/>
                    <a:lstStyle/>
                    <a:p>
                      <a:pPr marL="0" marR="0" lvl="0" indent="0" algn="ctr" defTabSz="914400" rtl="1" eaLnBrk="1" fontAlgn="auto" latinLnBrk="0" hangingPunct="1">
                        <a:lnSpc>
                          <a:spcPct val="115000"/>
                        </a:lnSpc>
                        <a:spcBef>
                          <a:spcPts val="0"/>
                        </a:spcBef>
                        <a:spcAft>
                          <a:spcPts val="0"/>
                        </a:spcAft>
                        <a:buClrTx/>
                        <a:buSzTx/>
                        <a:buFontTx/>
                        <a:buNone/>
                        <a:tabLst/>
                        <a:defRPr/>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التقييم لعام 2025</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0" marR="0" marT="0" marB="0" anchor="ctr">
                    <a:solidFill>
                      <a:srgbClr val="005696"/>
                    </a:solidFill>
                  </a:tcPr>
                </a:tc>
                <a:tc>
                  <a:txBody>
                    <a:bodyPr/>
                    <a:lstStyle/>
                    <a:p>
                      <a:pPr marL="0" marR="0" lvl="0" indent="0" algn="ctr" defTabSz="914400" rtl="1" eaLnBrk="1" fontAlgn="auto" latinLnBrk="0" hangingPunct="1">
                        <a:lnSpc>
                          <a:spcPct val="115000"/>
                        </a:lnSpc>
                        <a:spcBef>
                          <a:spcPts val="0"/>
                        </a:spcBef>
                        <a:spcAft>
                          <a:spcPts val="0"/>
                        </a:spcAft>
                        <a:buClrTx/>
                        <a:buSzTx/>
                        <a:buFontTx/>
                        <a:buNone/>
                        <a:tabLst/>
                        <a:defRPr/>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التقييم لعام 2024</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solidFill>
                      <a:srgbClr val="005696"/>
                    </a:solidFill>
                  </a:tcP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درجة التقييم </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solidFill>
                      <a:srgbClr val="005696"/>
                    </a:solidFill>
                  </a:tcP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مبادئ الحوكمة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solidFill>
                      <a:srgbClr val="005696"/>
                    </a:solidFill>
                  </a:tcPr>
                </a:tc>
                <a:extLst>
                  <a:ext uri="{0D108BD9-81ED-4DB2-BD59-A6C34878D82A}">
                    <a16:rowId xmlns:a16="http://schemas.microsoft.com/office/drawing/2014/main" val="118302320"/>
                  </a:ext>
                </a:extLst>
              </a:tr>
              <a:tr h="539751">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33</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40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50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الشفافية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tc>
                <a:extLst>
                  <a:ext uri="{0D108BD9-81ED-4DB2-BD59-A6C34878D82A}">
                    <a16:rowId xmlns:a16="http://schemas.microsoft.com/office/drawing/2014/main" val="1926608492"/>
                  </a:ext>
                </a:extLst>
              </a:tr>
              <a:tr h="539751">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31</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40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50</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المساءلة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tc>
                <a:extLst>
                  <a:ext uri="{0D108BD9-81ED-4DB2-BD59-A6C34878D82A}">
                    <a16:rowId xmlns:a16="http://schemas.microsoft.com/office/drawing/2014/main" val="1628186391"/>
                  </a:ext>
                </a:extLst>
              </a:tr>
              <a:tr h="539751">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25</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10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50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النزاهة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tc>
                <a:extLst>
                  <a:ext uri="{0D108BD9-81ED-4DB2-BD59-A6C34878D82A}">
                    <a16:rowId xmlns:a16="http://schemas.microsoft.com/office/drawing/2014/main" val="3851456438"/>
                  </a:ext>
                </a:extLst>
              </a:tr>
              <a:tr h="539751">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26</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20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50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المشاركة (حرية الرأي)</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tc>
                <a:extLst>
                  <a:ext uri="{0D108BD9-81ED-4DB2-BD59-A6C34878D82A}">
                    <a16:rowId xmlns:a16="http://schemas.microsoft.com/office/drawing/2014/main" val="2686442677"/>
                  </a:ext>
                </a:extLst>
              </a:tr>
              <a:tr h="539751">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33</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20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50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العدالة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tc>
                <a:extLst>
                  <a:ext uri="{0D108BD9-81ED-4DB2-BD59-A6C34878D82A}">
                    <a16:rowId xmlns:a16="http://schemas.microsoft.com/office/drawing/2014/main" val="2383413351"/>
                  </a:ext>
                </a:extLst>
              </a:tr>
              <a:tr h="539751">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36</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marL="0" marR="0" marT="0" marB="0"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30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50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الإستدامة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tc>
                <a:extLst>
                  <a:ext uri="{0D108BD9-81ED-4DB2-BD59-A6C34878D82A}">
                    <a16:rowId xmlns:a16="http://schemas.microsoft.com/office/drawing/2014/main" val="1433862426"/>
                  </a:ext>
                </a:extLst>
              </a:tr>
              <a:tr h="539751">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184</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marL="0" marR="0" marT="0" marB="0" anchor="ctr">
                    <a:solidFill>
                      <a:srgbClr val="005696"/>
                    </a:solidFill>
                  </a:tcP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160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solidFill>
                      <a:srgbClr val="005696"/>
                    </a:solidFill>
                  </a:tcP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300</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solidFill>
                      <a:srgbClr val="005696"/>
                    </a:solidFill>
                  </a:tcP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المجموع</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tc>
                <a:extLst>
                  <a:ext uri="{0D108BD9-81ED-4DB2-BD59-A6C34878D82A}">
                    <a16:rowId xmlns:a16="http://schemas.microsoft.com/office/drawing/2014/main" val="2720198109"/>
                  </a:ext>
                </a:extLst>
              </a:tr>
              <a:tr h="539751">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61%</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marL="0" marR="0" marT="0" marB="0" anchor="ctr">
                    <a:solidFill>
                      <a:schemeClr val="accent2"/>
                    </a:solidFill>
                  </a:tcPr>
                </a:tc>
                <a:tc>
                  <a:txBody>
                    <a:bodyPr/>
                    <a:lstStyle/>
                    <a:p>
                      <a:pPr marL="0" marR="0" algn="ctr" rtl="1">
                        <a:lnSpc>
                          <a:spcPct val="115000"/>
                        </a:lnSpc>
                        <a:spcBef>
                          <a:spcPts val="0"/>
                        </a:spcBef>
                        <a:spcAft>
                          <a:spcPts val="0"/>
                        </a:spcAft>
                      </a:pPr>
                      <a:r>
                        <a:rPr lang="ar-KW" sz="1600" b="1">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53%</a:t>
                      </a:r>
                      <a:endParaRPr lang="en-US" sz="1600">
                        <a:effectLst/>
                        <a:latin typeface="Calibri" panose="020F0502020204030204" pitchFamily="34" charset="0"/>
                        <a:ea typeface="Times New Roman" panose="02020603050405020304" pitchFamily="18" charset="0"/>
                        <a:cs typeface="Arial" panose="020B0604020202020204" pitchFamily="34" charset="0"/>
                      </a:endParaRPr>
                    </a:p>
                  </a:txBody>
                  <a:tcPr anchor="ctr">
                    <a:solidFill>
                      <a:schemeClr val="accent2"/>
                    </a:solidFill>
                  </a:tcP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100%</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solidFill>
                      <a:schemeClr val="accent2"/>
                    </a:solidFill>
                  </a:tcPr>
                </a:tc>
                <a:tc>
                  <a:txBody>
                    <a:bodyPr/>
                    <a:lstStyle/>
                    <a:p>
                      <a:pPr marL="0" marR="0" algn="ctr" rtl="1">
                        <a:lnSpc>
                          <a:spcPct val="115000"/>
                        </a:lnSpc>
                        <a:spcBef>
                          <a:spcPts val="0"/>
                        </a:spcBef>
                        <a:spcAft>
                          <a:spcPts val="0"/>
                        </a:spcAft>
                      </a:pPr>
                      <a:r>
                        <a:rPr lang="ar-KW" sz="16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النسبة </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anchor="ctr"/>
                </a:tc>
                <a:extLst>
                  <a:ext uri="{0D108BD9-81ED-4DB2-BD59-A6C34878D82A}">
                    <a16:rowId xmlns:a16="http://schemas.microsoft.com/office/drawing/2014/main" val="3222941775"/>
                  </a:ext>
                </a:extLst>
              </a:tr>
            </a:tbl>
          </a:graphicData>
        </a:graphic>
      </p:graphicFrame>
      <p:sp>
        <p:nvSpPr>
          <p:cNvPr id="3" name="Date Placeholder 2">
            <a:extLst>
              <a:ext uri="{FF2B5EF4-FFF2-40B4-BE49-F238E27FC236}">
                <a16:creationId xmlns:a16="http://schemas.microsoft.com/office/drawing/2014/main" id="{82903333-63F3-4B71-A3B8-B55E7A633AF5}"/>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47D65CAA-39C0-48A7-B463-144D1A1E4CEF}"/>
              </a:ext>
            </a:extLst>
          </p:cNvPr>
          <p:cNvSpPr>
            <a:spLocks noGrp="1"/>
          </p:cNvSpPr>
          <p:nvPr>
            <p:ph type="sldNum" sz="quarter" idx="12"/>
          </p:nvPr>
        </p:nvSpPr>
        <p:spPr/>
        <p:txBody>
          <a:bodyPr/>
          <a:lstStyle/>
          <a:p>
            <a:fld id="{D7DEAEBE-8355-498E-ABC7-7602232D4ED4}" type="slidenum">
              <a:rPr lang="en-GB" smtClean="0"/>
              <a:t>36</a:t>
            </a:fld>
            <a:endParaRPr lang="en-GB" dirty="0"/>
          </a:p>
        </p:txBody>
      </p:sp>
    </p:spTree>
    <p:extLst>
      <p:ext uri="{BB962C8B-B14F-4D97-AF65-F5344CB8AC3E}">
        <p14:creationId xmlns:p14="http://schemas.microsoft.com/office/powerpoint/2010/main" val="16676749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85358-538E-3CC4-5ED3-60BF538DE3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B77CB0-533A-7149-FC5C-DA12975613CD}"/>
              </a:ext>
            </a:extLst>
          </p:cNvPr>
          <p:cNvSpPr>
            <a:spLocks noGrp="1"/>
          </p:cNvSpPr>
          <p:nvPr>
            <p:ph type="title"/>
          </p:nvPr>
        </p:nvSpPr>
        <p:spPr>
          <a:xfrm>
            <a:off x="7692760" y="141342"/>
            <a:ext cx="2501324" cy="601404"/>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الرسم البياني </a:t>
            </a:r>
            <a:endParaRPr lang="en-GB" sz="2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graphicFrame>
        <p:nvGraphicFramePr>
          <p:cNvPr id="7" name="Content Placeholder 6">
            <a:extLst>
              <a:ext uri="{FF2B5EF4-FFF2-40B4-BE49-F238E27FC236}">
                <a16:creationId xmlns:a16="http://schemas.microsoft.com/office/drawing/2014/main" id="{5CEA2DED-9564-78B1-E6D4-08545021D689}"/>
              </a:ext>
            </a:extLst>
          </p:cNvPr>
          <p:cNvGraphicFramePr>
            <a:graphicFrameLocks noGrp="1"/>
          </p:cNvGraphicFramePr>
          <p:nvPr>
            <p:ph idx="1"/>
            <p:extLst>
              <p:ext uri="{D42A27DB-BD31-4B8C-83A1-F6EECF244321}">
                <p14:modId xmlns:p14="http://schemas.microsoft.com/office/powerpoint/2010/main" val="3548339799"/>
              </p:ext>
            </p:extLst>
          </p:nvPr>
        </p:nvGraphicFramePr>
        <p:xfrm>
          <a:off x="382588" y="862013"/>
          <a:ext cx="8785225" cy="5367337"/>
        </p:xfrm>
        <a:graphic>
          <a:graphicData uri="http://schemas.openxmlformats.org/drawingml/2006/chart">
            <c:chart xmlns:c="http://schemas.openxmlformats.org/drawingml/2006/chart" xmlns:r="http://schemas.openxmlformats.org/officeDocument/2006/relationships" r:id="rId3"/>
          </a:graphicData>
        </a:graphic>
      </p:graphicFrame>
      <p:sp>
        <p:nvSpPr>
          <p:cNvPr id="3" name="Date Placeholder 2">
            <a:extLst>
              <a:ext uri="{FF2B5EF4-FFF2-40B4-BE49-F238E27FC236}">
                <a16:creationId xmlns:a16="http://schemas.microsoft.com/office/drawing/2014/main" id="{06658BCA-60D0-4F7D-ADDC-899B6D187A57}"/>
              </a:ext>
            </a:extLst>
          </p:cNvPr>
          <p:cNvSpPr>
            <a:spLocks noGrp="1"/>
          </p:cNvSpPr>
          <p:nvPr>
            <p:ph type="dt" sz="half" idx="10"/>
          </p:nvPr>
        </p:nvSpPr>
        <p:spPr/>
        <p:txBody>
          <a:bodyPr/>
          <a:lstStyle/>
          <a:p>
            <a:r>
              <a:rPr lang="en-US"/>
              <a:t>06/05/2026</a:t>
            </a:r>
            <a:endParaRPr lang="en-GB" dirty="0"/>
          </a:p>
        </p:txBody>
      </p:sp>
      <p:sp>
        <p:nvSpPr>
          <p:cNvPr id="4" name="Slide Number Placeholder 3">
            <a:extLst>
              <a:ext uri="{FF2B5EF4-FFF2-40B4-BE49-F238E27FC236}">
                <a16:creationId xmlns:a16="http://schemas.microsoft.com/office/drawing/2014/main" id="{3A15C935-6292-4661-B068-166B3E9D2871}"/>
              </a:ext>
            </a:extLst>
          </p:cNvPr>
          <p:cNvSpPr>
            <a:spLocks noGrp="1"/>
          </p:cNvSpPr>
          <p:nvPr>
            <p:ph type="sldNum" sz="quarter" idx="12"/>
          </p:nvPr>
        </p:nvSpPr>
        <p:spPr/>
        <p:txBody>
          <a:bodyPr/>
          <a:lstStyle/>
          <a:p>
            <a:fld id="{D7DEAEBE-8355-498E-ABC7-7602232D4ED4}" type="slidenum">
              <a:rPr lang="en-GB" smtClean="0"/>
              <a:t>37</a:t>
            </a:fld>
            <a:endParaRPr lang="en-GB" dirty="0"/>
          </a:p>
        </p:txBody>
      </p:sp>
    </p:spTree>
    <p:extLst>
      <p:ext uri="{BB962C8B-B14F-4D97-AF65-F5344CB8AC3E}">
        <p14:creationId xmlns:p14="http://schemas.microsoft.com/office/powerpoint/2010/main" val="14363425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EFF481-F4FB-419C-97EF-0E835529D9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568E9D-C56B-6525-51FB-CEC813AE9564}"/>
              </a:ext>
            </a:extLst>
          </p:cNvPr>
          <p:cNvSpPr>
            <a:spLocks noGrp="1"/>
          </p:cNvSpPr>
          <p:nvPr>
            <p:ph type="title"/>
          </p:nvPr>
        </p:nvSpPr>
        <p:spPr>
          <a:xfrm>
            <a:off x="6748011" y="510793"/>
            <a:ext cx="2183611" cy="1031821"/>
          </a:xfrm>
          <a:noFill/>
        </p:spPr>
        <p:txBody>
          <a:bodyPr vert="horz" lIns="91440" tIns="45720" rIns="91440" bIns="45720" rtlCol="0" anchor="ctr" anchorCtr="0">
            <a:normAutofit fontScale="90000"/>
            <a:scene3d>
              <a:camera prst="orthographicFront"/>
              <a:lightRig rig="soft" dir="t">
                <a:rot lat="0" lon="0" rev="15600000"/>
              </a:lightRig>
            </a:scene3d>
            <a:sp3d extrusionH="57150" prstMaterial="softEdge">
              <a:bevelT w="25400" h="38100"/>
            </a:sp3d>
          </a:bodyPr>
          <a:lstStyle/>
          <a:p>
            <a:pPr algn="ctr">
              <a:lnSpc>
                <a:spcPct val="150000"/>
              </a:lnSpc>
            </a:pPr>
            <a:r>
              <a:rPr lang="ar-SA" sz="53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الخاتمة</a:t>
            </a:r>
            <a:endParaRPr lang="en-GB" sz="66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6498C2AD-2862-52DD-0327-5982D9A34758}"/>
              </a:ext>
            </a:extLst>
          </p:cNvPr>
          <p:cNvSpPr>
            <a:spLocks noGrp="1"/>
          </p:cNvSpPr>
          <p:nvPr>
            <p:ph idx="1"/>
          </p:nvPr>
        </p:nvSpPr>
        <p:spPr>
          <a:xfrm>
            <a:off x="468173" y="1542614"/>
            <a:ext cx="8463449" cy="4634349"/>
          </a:xfrm>
        </p:spPr>
        <p:txBody>
          <a:bodyPr>
            <a:normAutofit/>
          </a:bodyPr>
          <a:lstStyle/>
          <a:p>
            <a:pPr marL="0" indent="0" algn="justLow" rtl="1">
              <a:lnSpc>
                <a:spcPct val="200000"/>
              </a:lnSpc>
              <a:buNone/>
            </a:pPr>
            <a:r>
              <a:rPr lang="ar-BH" sz="2800" b="1" dirty="0">
                <a:solidFill>
                  <a:schemeClr val="tx2"/>
                </a:solidFill>
              </a:rPr>
              <a:t>الحوكمة المؤسسية تضمن استدامة المؤسسة ونجاحها من خلال توفير إطار للشافية والمسائلة ،مما</a:t>
            </a:r>
            <a:r>
              <a:rPr lang="ar-KW" sz="2800" b="1" dirty="0">
                <a:solidFill>
                  <a:schemeClr val="tx2"/>
                </a:solidFill>
              </a:rPr>
              <a:t> </a:t>
            </a:r>
            <a:r>
              <a:rPr lang="ar-BH" sz="2800" b="1" dirty="0">
                <a:solidFill>
                  <a:schemeClr val="tx2"/>
                </a:solidFill>
              </a:rPr>
              <a:t>يس</a:t>
            </a:r>
            <a:r>
              <a:rPr lang="ar-KW" sz="2800" b="1" dirty="0">
                <a:solidFill>
                  <a:schemeClr val="tx2"/>
                </a:solidFill>
              </a:rPr>
              <a:t>ا</a:t>
            </a:r>
            <a:r>
              <a:rPr lang="ar-BH" sz="2800" b="1" dirty="0">
                <a:solidFill>
                  <a:schemeClr val="tx2"/>
                </a:solidFill>
              </a:rPr>
              <a:t>عد في تحقيق التوازن بين مصالح الأطراف المختلفة</a:t>
            </a:r>
            <a:r>
              <a:rPr lang="ar-SA" sz="2800" b="1" dirty="0">
                <a:solidFill>
                  <a:schemeClr val="tx2"/>
                </a:solidFill>
              </a:rPr>
              <a:t>.</a:t>
            </a:r>
            <a:endParaRPr lang="en-US" sz="2800" b="1" dirty="0">
              <a:solidFill>
                <a:schemeClr val="tx2"/>
              </a:solidFill>
            </a:endParaRPr>
          </a:p>
        </p:txBody>
      </p:sp>
      <p:sp>
        <p:nvSpPr>
          <p:cNvPr id="4" name="Date Placeholder 3">
            <a:extLst>
              <a:ext uri="{FF2B5EF4-FFF2-40B4-BE49-F238E27FC236}">
                <a16:creationId xmlns:a16="http://schemas.microsoft.com/office/drawing/2014/main" id="{70D91A2A-6870-4558-B52B-2F18DEEE1D96}"/>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F1C9ED59-CCB1-4CB9-8D54-7EB75E7C2BBE}"/>
              </a:ext>
            </a:extLst>
          </p:cNvPr>
          <p:cNvSpPr>
            <a:spLocks noGrp="1"/>
          </p:cNvSpPr>
          <p:nvPr>
            <p:ph type="sldNum" sz="quarter" idx="12"/>
          </p:nvPr>
        </p:nvSpPr>
        <p:spPr/>
        <p:txBody>
          <a:bodyPr/>
          <a:lstStyle/>
          <a:p>
            <a:fld id="{D7DEAEBE-8355-498E-ABC7-7602232D4ED4}" type="slidenum">
              <a:rPr lang="en-GB" smtClean="0"/>
              <a:t>38</a:t>
            </a:fld>
            <a:endParaRPr lang="en-GB" dirty="0"/>
          </a:p>
        </p:txBody>
      </p:sp>
    </p:spTree>
    <p:extLst>
      <p:ext uri="{BB962C8B-B14F-4D97-AF65-F5344CB8AC3E}">
        <p14:creationId xmlns:p14="http://schemas.microsoft.com/office/powerpoint/2010/main" val="471991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811DF0-C12D-D78D-48FE-AF7ADF1563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9EC41E-FF39-11DB-68B4-1B90B6ED49F9}"/>
              </a:ext>
            </a:extLst>
          </p:cNvPr>
          <p:cNvSpPr>
            <a:spLocks noGrp="1"/>
          </p:cNvSpPr>
          <p:nvPr>
            <p:ph type="title"/>
          </p:nvPr>
        </p:nvSpPr>
        <p:spPr>
          <a:xfrm>
            <a:off x="7642544" y="165126"/>
            <a:ext cx="2183611" cy="1031821"/>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4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المقدمة</a:t>
            </a:r>
            <a:endParaRPr lang="en-GB" sz="48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C655BE79-DC93-7F91-A084-7C5E672EBBB7}"/>
              </a:ext>
            </a:extLst>
          </p:cNvPr>
          <p:cNvSpPr>
            <a:spLocks noGrp="1"/>
          </p:cNvSpPr>
          <p:nvPr>
            <p:ph idx="1"/>
          </p:nvPr>
        </p:nvSpPr>
        <p:spPr>
          <a:xfrm>
            <a:off x="468173" y="1150375"/>
            <a:ext cx="8463449" cy="4141716"/>
          </a:xfrm>
        </p:spPr>
        <p:txBody>
          <a:bodyPr>
            <a:normAutofit/>
          </a:bodyPr>
          <a:lstStyle/>
          <a:p>
            <a:pPr marL="0" indent="0" algn="justLow" rtl="1">
              <a:lnSpc>
                <a:spcPct val="150000"/>
              </a:lnSpc>
              <a:buNone/>
            </a:pPr>
            <a:r>
              <a:rPr lang="ar-SA" sz="2400" b="1" dirty="0">
                <a:solidFill>
                  <a:srgbClr val="002060"/>
                </a:solidFill>
                <a:effectLst>
                  <a:outerShdw blurRad="50800" dist="38100" dir="5400000" algn="t" rotWithShape="0">
                    <a:prstClr val="black">
                      <a:alpha val="40000"/>
                    </a:prstClr>
                  </a:outerShdw>
                </a:effectLst>
                <a:latin typeface="Times New Roman" panose="02020603050405020304" pitchFamily="18" charset="0"/>
                <a:cs typeface="Times New Roman" panose="02020603050405020304" pitchFamily="18" charset="0"/>
              </a:rPr>
              <a:t>يطيب لنا أن نقدم تقرير عن تنفيذ البرنامج الوطني للحوكمة بوزارة التجارة والصناعة في دولة الكويت ، والذي يتضمن مفهوم الحوكمة ومبادئها وعناصرها وأهدافها لتحسين الكفاءة والشفافية وتطوير وتنمية الوزارة ، وكذلك أهمية الحوكمة المؤسسية في القطاعات الحكومية لتحقيق الحماية اللازمة للملكية العامة وتحسين إدارة خدماتها وجودتها وبناء الثقة ما بين المواطنين والمؤسسات الحكومية ، والتحديات التي ستواجهها في مسار التطبيق في ظل فريق الحوكمة المؤسسية لوزارة التجارة والصناعة.</a:t>
            </a:r>
          </a:p>
        </p:txBody>
      </p:sp>
      <p:sp>
        <p:nvSpPr>
          <p:cNvPr id="4" name="Date Placeholder 3">
            <a:extLst>
              <a:ext uri="{FF2B5EF4-FFF2-40B4-BE49-F238E27FC236}">
                <a16:creationId xmlns:a16="http://schemas.microsoft.com/office/drawing/2014/main" id="{C2365CAC-2A6E-4847-B1CA-36F234F2F6D4}"/>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6B460EFC-F632-406C-A39E-B9241273568F}"/>
              </a:ext>
            </a:extLst>
          </p:cNvPr>
          <p:cNvSpPr>
            <a:spLocks noGrp="1"/>
          </p:cNvSpPr>
          <p:nvPr>
            <p:ph type="sldNum" sz="quarter" idx="12"/>
          </p:nvPr>
        </p:nvSpPr>
        <p:spPr/>
        <p:txBody>
          <a:bodyPr/>
          <a:lstStyle/>
          <a:p>
            <a:fld id="{D7DEAEBE-8355-498E-ABC7-7602232D4ED4}" type="slidenum">
              <a:rPr lang="en-GB" smtClean="0"/>
              <a:t>4</a:t>
            </a:fld>
            <a:endParaRPr lang="en-GB" dirty="0"/>
          </a:p>
        </p:txBody>
      </p:sp>
    </p:spTree>
    <p:extLst>
      <p:ext uri="{BB962C8B-B14F-4D97-AF65-F5344CB8AC3E}">
        <p14:creationId xmlns:p14="http://schemas.microsoft.com/office/powerpoint/2010/main" val="3524565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5846C-9ECC-485D-72CF-CEB700FB0C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636180-64D6-5570-2E96-B38A51FB609E}"/>
              </a:ext>
            </a:extLst>
          </p:cNvPr>
          <p:cNvSpPr>
            <a:spLocks noGrp="1"/>
          </p:cNvSpPr>
          <p:nvPr>
            <p:ph type="title"/>
          </p:nvPr>
        </p:nvSpPr>
        <p:spPr>
          <a:xfrm>
            <a:off x="6582698" y="164643"/>
            <a:ext cx="2914281" cy="667262"/>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40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مرجعيات التقرير</a:t>
            </a:r>
            <a:endParaRPr lang="en-GB" sz="40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4" name="Content Placeholder 3">
            <a:extLst>
              <a:ext uri="{FF2B5EF4-FFF2-40B4-BE49-F238E27FC236}">
                <a16:creationId xmlns:a16="http://schemas.microsoft.com/office/drawing/2014/main" id="{04F4AB5F-538E-9173-8FF3-E593DDDDE693}"/>
              </a:ext>
            </a:extLst>
          </p:cNvPr>
          <p:cNvSpPr>
            <a:spLocks noGrp="1"/>
          </p:cNvSpPr>
          <p:nvPr>
            <p:ph sz="half" idx="1"/>
          </p:nvPr>
        </p:nvSpPr>
        <p:spPr>
          <a:xfrm>
            <a:off x="501446" y="1036263"/>
            <a:ext cx="8705376" cy="2614764"/>
          </a:xfrm>
        </p:spPr>
        <p:txBody>
          <a:bodyPr>
            <a:normAutofit/>
          </a:bodyPr>
          <a:lstStyle/>
          <a:p>
            <a:pPr algn="justLow" rtl="1">
              <a:spcBef>
                <a:spcPts val="0"/>
              </a:spcBef>
              <a:spcAft>
                <a:spcPts val="1800"/>
              </a:spcAft>
            </a:pPr>
            <a:r>
              <a:rPr lang="ar-SA" sz="2000" b="1" dirty="0">
                <a:solidFill>
                  <a:srgbClr val="002060"/>
                </a:solidFill>
              </a:rPr>
              <a:t>الدليل الوطني للحوكمة المؤسسية بالجهاز الإداري " الأمانة العامة للمجلس الأعلى للتخطيط والتنمية " إصدار 2021م. </a:t>
            </a:r>
          </a:p>
          <a:p>
            <a:pPr algn="justLow" rtl="1">
              <a:spcBef>
                <a:spcPts val="0"/>
              </a:spcBef>
              <a:spcAft>
                <a:spcPts val="1800"/>
              </a:spcAft>
            </a:pPr>
            <a:r>
              <a:rPr lang="ar-SA" sz="2000" b="1" dirty="0">
                <a:solidFill>
                  <a:srgbClr val="002060"/>
                </a:solidFill>
              </a:rPr>
              <a:t>البرنامج الوطني للحوكمة المؤسسية لكافة الجهات الحكومية " دليل العمل الإجرائي لفريق الحوكمة المؤسسية بالجهاز الإداري الحكومي الإصدار الأول يناير 2024".</a:t>
            </a:r>
          </a:p>
          <a:p>
            <a:pPr algn="justLow" rtl="1">
              <a:spcBef>
                <a:spcPts val="0"/>
              </a:spcBef>
              <a:spcAft>
                <a:spcPts val="1800"/>
              </a:spcAft>
            </a:pPr>
            <a:r>
              <a:rPr lang="ar-SA" sz="2000" b="1" dirty="0">
                <a:solidFill>
                  <a:srgbClr val="002060"/>
                </a:solidFill>
              </a:rPr>
              <a:t>رؤية الكويت 2035م. </a:t>
            </a:r>
          </a:p>
          <a:p>
            <a:pPr algn="justLow" rtl="1">
              <a:spcBef>
                <a:spcPts val="0"/>
              </a:spcBef>
              <a:spcAft>
                <a:spcPts val="1800"/>
              </a:spcAft>
            </a:pPr>
            <a:r>
              <a:rPr lang="ar-SA" sz="2000" b="1" dirty="0">
                <a:solidFill>
                  <a:srgbClr val="002060"/>
                </a:solidFill>
              </a:rPr>
              <a:t>استراتيجية الكويت لتعزيز النزاهة ومكافحة الفساد 2019-2024.</a:t>
            </a:r>
            <a:endParaRPr lang="en-GB" sz="2000" b="1" dirty="0">
              <a:solidFill>
                <a:srgbClr val="002060"/>
              </a:solidFill>
            </a:endParaRPr>
          </a:p>
        </p:txBody>
      </p:sp>
      <p:sp>
        <p:nvSpPr>
          <p:cNvPr id="5" name="Content Placeholder 4">
            <a:extLst>
              <a:ext uri="{FF2B5EF4-FFF2-40B4-BE49-F238E27FC236}">
                <a16:creationId xmlns:a16="http://schemas.microsoft.com/office/drawing/2014/main" id="{96B2BC99-91E1-0CCB-0A85-0BFE98D98637}"/>
              </a:ext>
            </a:extLst>
          </p:cNvPr>
          <p:cNvSpPr>
            <a:spLocks noGrp="1"/>
          </p:cNvSpPr>
          <p:nvPr>
            <p:ph sz="half" idx="2"/>
          </p:nvPr>
        </p:nvSpPr>
        <p:spPr>
          <a:xfrm>
            <a:off x="528238" y="4480284"/>
            <a:ext cx="8705377" cy="1481053"/>
          </a:xfrm>
        </p:spPr>
        <p:txBody>
          <a:bodyPr>
            <a:normAutofit/>
          </a:bodyPr>
          <a:lstStyle/>
          <a:p>
            <a:pPr algn="just" rtl="1"/>
            <a:r>
              <a:rPr lang="ar-SA" sz="2000" b="1" dirty="0">
                <a:solidFill>
                  <a:srgbClr val="002060"/>
                </a:solidFill>
              </a:rPr>
              <a:t>عرض إنجازات فريق الحوكمة بوزارة التجارة.</a:t>
            </a:r>
          </a:p>
          <a:p>
            <a:pPr algn="just" rtl="1"/>
            <a:r>
              <a:rPr lang="ar-SA" sz="2000" b="1" dirty="0">
                <a:solidFill>
                  <a:srgbClr val="002060"/>
                </a:solidFill>
              </a:rPr>
              <a:t>استعراض تطبيقات الحوكمة بالوزارة.</a:t>
            </a:r>
          </a:p>
          <a:p>
            <a:pPr algn="just" rtl="1"/>
            <a:r>
              <a:rPr lang="ar-SA" sz="2000" b="1" dirty="0">
                <a:solidFill>
                  <a:srgbClr val="002060"/>
                </a:solidFill>
              </a:rPr>
              <a:t>عرض تقييم الوزارة في مجال الحوكمة.</a:t>
            </a:r>
            <a:endParaRPr lang="en-GB" sz="2000" b="1" dirty="0">
              <a:solidFill>
                <a:srgbClr val="002060"/>
              </a:solidFill>
            </a:endParaRPr>
          </a:p>
        </p:txBody>
      </p:sp>
      <p:sp>
        <p:nvSpPr>
          <p:cNvPr id="6" name="Title 1">
            <a:extLst>
              <a:ext uri="{FF2B5EF4-FFF2-40B4-BE49-F238E27FC236}">
                <a16:creationId xmlns:a16="http://schemas.microsoft.com/office/drawing/2014/main" id="{4ECA7304-76D8-BC86-DBE2-1A67A827AFC0}"/>
              </a:ext>
            </a:extLst>
          </p:cNvPr>
          <p:cNvSpPr txBox="1">
            <a:spLocks/>
          </p:cNvSpPr>
          <p:nvPr/>
        </p:nvSpPr>
        <p:spPr>
          <a:xfrm>
            <a:off x="6855050" y="3573166"/>
            <a:ext cx="2641929" cy="587751"/>
          </a:xfrm>
          <a:prstGeom prst="rect">
            <a:avLst/>
          </a:prstGeo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lvl1pPr algn="ctr">
              <a:lnSpc>
                <a:spcPct val="150000"/>
              </a:lnSpc>
              <a:spcBef>
                <a:spcPct val="0"/>
              </a:spcBef>
              <a:buNone/>
              <a:defRPr sz="4000" b="1">
                <a:ln/>
                <a:solidFill>
                  <a:srgbClr val="0070C0"/>
                </a:solidFill>
                <a:effectLst>
                  <a:outerShdw blurRad="50800" dist="38100" dir="5400000" algn="t" rotWithShape="0">
                    <a:prstClr val="black">
                      <a:alpha val="40000"/>
                    </a:prstClr>
                  </a:outerShdw>
                </a:effectLst>
                <a:latin typeface="Dubai" panose="020B0503030403030204" pitchFamily="34" charset="-78"/>
                <a:ea typeface="+mj-ea"/>
              </a:defRPr>
            </a:lvl1pPr>
          </a:lstStyle>
          <a:p>
            <a:r>
              <a:rPr lang="ar-SA" dirty="0"/>
              <a:t>أهداف التقرير</a:t>
            </a:r>
            <a:endParaRPr lang="en-GB" dirty="0"/>
          </a:p>
        </p:txBody>
      </p:sp>
      <p:sp>
        <p:nvSpPr>
          <p:cNvPr id="3" name="Date Placeholder 2">
            <a:extLst>
              <a:ext uri="{FF2B5EF4-FFF2-40B4-BE49-F238E27FC236}">
                <a16:creationId xmlns:a16="http://schemas.microsoft.com/office/drawing/2014/main" id="{534B700D-E049-4665-A00E-165EDEEC5CEF}"/>
              </a:ext>
            </a:extLst>
          </p:cNvPr>
          <p:cNvSpPr>
            <a:spLocks noGrp="1"/>
          </p:cNvSpPr>
          <p:nvPr>
            <p:ph type="dt" sz="half" idx="10"/>
          </p:nvPr>
        </p:nvSpPr>
        <p:spPr/>
        <p:txBody>
          <a:bodyPr/>
          <a:lstStyle/>
          <a:p>
            <a:r>
              <a:rPr lang="en-US"/>
              <a:t>06/05/2026</a:t>
            </a:r>
            <a:endParaRPr lang="en-GB" dirty="0"/>
          </a:p>
        </p:txBody>
      </p:sp>
      <p:sp>
        <p:nvSpPr>
          <p:cNvPr id="8" name="Slide Number Placeholder 7">
            <a:extLst>
              <a:ext uri="{FF2B5EF4-FFF2-40B4-BE49-F238E27FC236}">
                <a16:creationId xmlns:a16="http://schemas.microsoft.com/office/drawing/2014/main" id="{8E3733B2-7A8B-48A9-9FB0-83E3597949CE}"/>
              </a:ext>
            </a:extLst>
          </p:cNvPr>
          <p:cNvSpPr>
            <a:spLocks noGrp="1"/>
          </p:cNvSpPr>
          <p:nvPr>
            <p:ph type="sldNum" sz="quarter" idx="12"/>
          </p:nvPr>
        </p:nvSpPr>
        <p:spPr/>
        <p:txBody>
          <a:bodyPr/>
          <a:lstStyle/>
          <a:p>
            <a:fld id="{D7DEAEBE-8355-498E-ABC7-7602232D4ED4}" type="slidenum">
              <a:rPr lang="en-GB" smtClean="0"/>
              <a:t>5</a:t>
            </a:fld>
            <a:endParaRPr lang="en-GB" dirty="0"/>
          </a:p>
        </p:txBody>
      </p:sp>
    </p:spTree>
    <p:extLst>
      <p:ext uri="{BB962C8B-B14F-4D97-AF65-F5344CB8AC3E}">
        <p14:creationId xmlns:p14="http://schemas.microsoft.com/office/powerpoint/2010/main" val="2946749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CE7A8-EEAB-E6F4-16FC-713AFF3011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4D37B5-4A0A-E711-AF1D-F5F683ACE4BD}"/>
              </a:ext>
            </a:extLst>
          </p:cNvPr>
          <p:cNvSpPr>
            <a:spLocks noGrp="1"/>
          </p:cNvSpPr>
          <p:nvPr>
            <p:ph type="title"/>
          </p:nvPr>
        </p:nvSpPr>
        <p:spPr>
          <a:xfrm>
            <a:off x="4750632" y="450251"/>
            <a:ext cx="5728342" cy="536743"/>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40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الجهات المشاركة لتطبيق الحوكمة</a:t>
            </a:r>
            <a:endParaRPr lang="en-GB" sz="40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graphicFrame>
        <p:nvGraphicFramePr>
          <p:cNvPr id="5" name="Table 4">
            <a:extLst>
              <a:ext uri="{FF2B5EF4-FFF2-40B4-BE49-F238E27FC236}">
                <a16:creationId xmlns:a16="http://schemas.microsoft.com/office/drawing/2014/main" id="{3F2701E4-71AF-10BC-086D-BCE866A43715}"/>
              </a:ext>
            </a:extLst>
          </p:cNvPr>
          <p:cNvGraphicFramePr>
            <a:graphicFrameLocks noGrp="1"/>
          </p:cNvGraphicFramePr>
          <p:nvPr>
            <p:extLst>
              <p:ext uri="{D42A27DB-BD31-4B8C-83A1-F6EECF244321}">
                <p14:modId xmlns:p14="http://schemas.microsoft.com/office/powerpoint/2010/main" val="3765474275"/>
              </p:ext>
            </p:extLst>
          </p:nvPr>
        </p:nvGraphicFramePr>
        <p:xfrm>
          <a:off x="501446" y="1150374"/>
          <a:ext cx="8377084" cy="5079345"/>
        </p:xfrm>
        <a:graphic>
          <a:graphicData uri="http://schemas.openxmlformats.org/drawingml/2006/table">
            <a:tbl>
              <a:tblPr firstRow="1" firstCol="1" bandRow="1">
                <a:tableStyleId>{D27102A9-8310-4765-A935-A1911B00CA55}</a:tableStyleId>
              </a:tblPr>
              <a:tblGrid>
                <a:gridCol w="6935555">
                  <a:extLst>
                    <a:ext uri="{9D8B030D-6E8A-4147-A177-3AD203B41FA5}">
                      <a16:colId xmlns:a16="http://schemas.microsoft.com/office/drawing/2014/main" val="134741067"/>
                    </a:ext>
                  </a:extLst>
                </a:gridCol>
                <a:gridCol w="1441529">
                  <a:extLst>
                    <a:ext uri="{9D8B030D-6E8A-4147-A177-3AD203B41FA5}">
                      <a16:colId xmlns:a16="http://schemas.microsoft.com/office/drawing/2014/main" val="2461700589"/>
                    </a:ext>
                  </a:extLst>
                </a:gridCol>
              </a:tblGrid>
              <a:tr h="352881">
                <a:tc gridSpan="2">
                  <a:txBody>
                    <a:bodyPr/>
                    <a:lstStyle/>
                    <a:p>
                      <a:pPr marL="0" marR="0" indent="0" algn="ctr" defTabSz="914400" rtl="1" eaLnBrk="1" latinLnBrk="0" hangingPunct="1">
                        <a:lnSpc>
                          <a:spcPct val="107000"/>
                        </a:lnSpc>
                        <a:spcBef>
                          <a:spcPts val="0"/>
                        </a:spcBef>
                        <a:spcAft>
                          <a:spcPts val="0"/>
                        </a:spcAft>
                        <a:tabLst>
                          <a:tab pos="2098675" algn="ctr"/>
                          <a:tab pos="2586355" algn="ctr"/>
                        </a:tabLst>
                      </a:pPr>
                      <a:r>
                        <a:rPr lang="ar-SA" sz="1800" b="1" kern="1200" dirty="0">
                          <a:solidFill>
                            <a:srgbClr val="002060"/>
                          </a:solidFill>
                          <a:latin typeface="+mn-lt"/>
                          <a:ea typeface="+mn-ea"/>
                          <a:cs typeface="+mn-cs"/>
                        </a:rPr>
                        <a:t>الجهات المشاركة حسب القطاع </a:t>
                      </a:r>
                      <a:endParaRPr lang="en-US" sz="1800" b="1" kern="1200" dirty="0">
                        <a:solidFill>
                          <a:srgbClr val="002060"/>
                        </a:solidFill>
                        <a:latin typeface="+mn-lt"/>
                        <a:ea typeface="+mn-ea"/>
                        <a:cs typeface="+mn-cs"/>
                      </a:endParaRPr>
                    </a:p>
                  </a:txBody>
                  <a:tcPr marL="1428" marR="75685" marT="0" marB="0" anchor="ctr">
                    <a:lnB w="19050" cap="flat" cmpd="sng" algn="ctr">
                      <a:solidFill>
                        <a:srgbClr val="0070C0"/>
                      </a:solidFill>
                      <a:prstDash val="solid"/>
                      <a:round/>
                      <a:headEnd type="none" w="med" len="med"/>
                      <a:tailEnd type="none" w="med" len="med"/>
                    </a:lnB>
                    <a:solidFill>
                      <a:srgbClr val="C9E8FF"/>
                    </a:solidFill>
                  </a:tcPr>
                </a:tc>
                <a:tc hMerge="1">
                  <a:txBody>
                    <a:bodyPr/>
                    <a:lstStyle/>
                    <a:p>
                      <a:endParaRPr dirty="0"/>
                    </a:p>
                  </a:txBody>
                  <a:tcPr marL="1428" marR="75685" marT="0" marB="0" anchor="ctr"/>
                </a:tc>
                <a:extLst>
                  <a:ext uri="{0D108BD9-81ED-4DB2-BD59-A6C34878D82A}">
                    <a16:rowId xmlns:a16="http://schemas.microsoft.com/office/drawing/2014/main" val="1655404379"/>
                  </a:ext>
                </a:extLst>
              </a:tr>
              <a:tr h="2024559">
                <a:tc>
                  <a:txBody>
                    <a:bodyPr/>
                    <a:lstStyle/>
                    <a:p>
                      <a:pPr marL="0" marR="0" lvl="0" indent="-342900" algn="r" defTabSz="914400" rtl="1" eaLnBrk="1" latinLnBrk="0" hangingPunct="1">
                        <a:lnSpc>
                          <a:spcPct val="107000"/>
                        </a:lnSpc>
                        <a:spcBef>
                          <a:spcPts val="0"/>
                        </a:spcBef>
                        <a:spcAft>
                          <a:spcPts val="0"/>
                        </a:spcAft>
                        <a:buClr>
                          <a:srgbClr val="000000"/>
                        </a:buClr>
                        <a:buSzPts val="1850"/>
                        <a:buFont typeface="Arial" panose="020B0604020202020204" pitchFamily="34" charset="0"/>
                        <a:buChar char="•"/>
                      </a:pPr>
                      <a:r>
                        <a:rPr lang="en-US" sz="1800" b="1" kern="1200" dirty="0">
                          <a:solidFill>
                            <a:srgbClr val="002060"/>
                          </a:solidFill>
                          <a:latin typeface="+mn-lt"/>
                          <a:ea typeface="+mn-ea"/>
                          <a:cs typeface="+mn-cs"/>
                        </a:rPr>
                        <a:t>ديوان المحاسبة	 </a:t>
                      </a:r>
                    </a:p>
                    <a:p>
                      <a:pPr marL="0" marR="0" lvl="0" indent="-342900" algn="r" defTabSz="914400" rtl="1" eaLnBrk="1" latinLnBrk="0" hangingPunct="1">
                        <a:lnSpc>
                          <a:spcPct val="90000"/>
                        </a:lnSpc>
                        <a:spcBef>
                          <a:spcPts val="0"/>
                        </a:spcBef>
                        <a:spcAft>
                          <a:spcPts val="0"/>
                        </a:spcAft>
                        <a:buClr>
                          <a:srgbClr val="000000"/>
                        </a:buClr>
                        <a:buSzPts val="1850"/>
                        <a:buFont typeface="Arial" panose="020B0604020202020204" pitchFamily="34" charset="0"/>
                        <a:buChar char="•"/>
                      </a:pPr>
                      <a:r>
                        <a:rPr lang="ar-KW" sz="1800" b="1" kern="1200" dirty="0">
                          <a:solidFill>
                            <a:srgbClr val="002060"/>
                          </a:solidFill>
                          <a:latin typeface="+mn-lt"/>
                          <a:ea typeface="+mn-ea"/>
                          <a:cs typeface="+mn-cs"/>
                        </a:rPr>
                        <a:t>ديوان الخدمة المدنية </a:t>
                      </a:r>
                    </a:p>
                    <a:p>
                      <a:pPr marL="0" marR="0" lvl="0" indent="-342900" algn="r" defTabSz="914400" rtl="1" eaLnBrk="1" latinLnBrk="0" hangingPunct="1">
                        <a:lnSpc>
                          <a:spcPct val="90000"/>
                        </a:lnSpc>
                        <a:spcBef>
                          <a:spcPts val="0"/>
                        </a:spcBef>
                        <a:spcAft>
                          <a:spcPts val="0"/>
                        </a:spcAft>
                        <a:buClr>
                          <a:srgbClr val="000000"/>
                        </a:buClr>
                        <a:buSzPts val="1850"/>
                        <a:buFont typeface="Arial" panose="020B0604020202020204" pitchFamily="34" charset="0"/>
                        <a:buChar char="•"/>
                      </a:pPr>
                      <a:r>
                        <a:rPr lang="en-US" sz="1800" b="1" kern="1200" dirty="0">
                          <a:solidFill>
                            <a:srgbClr val="002060"/>
                          </a:solidFill>
                          <a:latin typeface="+mn-lt"/>
                          <a:ea typeface="+mn-ea"/>
                          <a:cs typeface="+mn-cs"/>
                        </a:rPr>
                        <a:t> </a:t>
                      </a:r>
                      <a:r>
                        <a:rPr lang="ar-KW" sz="1800" b="1" kern="1200" dirty="0">
                          <a:solidFill>
                            <a:srgbClr val="002060"/>
                          </a:solidFill>
                          <a:latin typeface="+mn-lt"/>
                          <a:ea typeface="+mn-ea"/>
                          <a:cs typeface="+mn-cs"/>
                        </a:rPr>
                        <a:t>جهاز المراقبين الماليين</a:t>
                      </a:r>
                      <a:r>
                        <a:rPr lang="en-US" sz="1800" b="1" kern="1200" dirty="0">
                          <a:solidFill>
                            <a:srgbClr val="002060"/>
                          </a:solidFill>
                          <a:latin typeface="+mn-lt"/>
                          <a:ea typeface="+mn-ea"/>
                          <a:cs typeface="+mn-cs"/>
                        </a:rPr>
                        <a:t>	</a:t>
                      </a:r>
                      <a:endParaRPr lang="ar-KW" sz="1800" b="1" kern="1200" dirty="0">
                        <a:solidFill>
                          <a:srgbClr val="002060"/>
                        </a:solidFill>
                        <a:latin typeface="+mn-lt"/>
                        <a:ea typeface="+mn-ea"/>
                        <a:cs typeface="+mn-cs"/>
                      </a:endParaRPr>
                    </a:p>
                    <a:p>
                      <a:pPr marL="0" marR="0" lvl="0" indent="-342900" algn="r" defTabSz="914400" rtl="1" eaLnBrk="1" latinLnBrk="0" hangingPunct="1">
                        <a:lnSpc>
                          <a:spcPct val="90000"/>
                        </a:lnSpc>
                        <a:spcBef>
                          <a:spcPts val="0"/>
                        </a:spcBef>
                        <a:spcAft>
                          <a:spcPts val="0"/>
                        </a:spcAft>
                        <a:buClr>
                          <a:srgbClr val="000000"/>
                        </a:buClr>
                        <a:buSzPts val="1850"/>
                        <a:buFont typeface="Arial" panose="020B0604020202020204" pitchFamily="34" charset="0"/>
                        <a:buChar char="•"/>
                      </a:pPr>
                      <a:r>
                        <a:rPr lang="ar-KW" sz="1800" b="1" kern="1200" dirty="0">
                          <a:solidFill>
                            <a:srgbClr val="002060"/>
                          </a:solidFill>
                          <a:latin typeface="+mn-lt"/>
                          <a:ea typeface="+mn-ea"/>
                          <a:cs typeface="+mn-cs"/>
                        </a:rPr>
                        <a:t>إدارة الفتوى والتشريع</a:t>
                      </a:r>
                      <a:r>
                        <a:rPr lang="en-US" sz="1800" b="1" kern="1200" dirty="0">
                          <a:solidFill>
                            <a:srgbClr val="002060"/>
                          </a:solidFill>
                          <a:latin typeface="+mn-lt"/>
                          <a:ea typeface="+mn-ea"/>
                          <a:cs typeface="+mn-cs"/>
                        </a:rPr>
                        <a:t>	 </a:t>
                      </a:r>
                      <a:endParaRPr lang="ar-KW" sz="1800" b="1" kern="1200" dirty="0">
                        <a:solidFill>
                          <a:srgbClr val="002060"/>
                        </a:solidFill>
                        <a:latin typeface="+mn-lt"/>
                        <a:ea typeface="+mn-ea"/>
                        <a:cs typeface="+mn-cs"/>
                      </a:endParaRPr>
                    </a:p>
                    <a:p>
                      <a:pPr marL="0" marR="0" lvl="0" indent="-342900" algn="r" defTabSz="914400" rtl="1" eaLnBrk="1" latinLnBrk="0" hangingPunct="1">
                        <a:lnSpc>
                          <a:spcPct val="90000"/>
                        </a:lnSpc>
                        <a:spcBef>
                          <a:spcPts val="0"/>
                        </a:spcBef>
                        <a:spcAft>
                          <a:spcPts val="0"/>
                        </a:spcAft>
                        <a:buClr>
                          <a:srgbClr val="000000"/>
                        </a:buClr>
                        <a:buSzPts val="1850"/>
                        <a:buFont typeface="Arial" panose="020B0604020202020204" pitchFamily="34" charset="0"/>
                        <a:buChar char="•"/>
                      </a:pPr>
                      <a:r>
                        <a:rPr lang="ar-KW" sz="1800" b="1" kern="1200" dirty="0">
                          <a:solidFill>
                            <a:srgbClr val="002060"/>
                          </a:solidFill>
                          <a:latin typeface="+mn-lt"/>
                          <a:ea typeface="+mn-ea"/>
                          <a:cs typeface="+mn-cs"/>
                        </a:rPr>
                        <a:t>جهاز متابعة الأداء الحكومي</a:t>
                      </a:r>
                      <a:r>
                        <a:rPr lang="en-US" sz="1800" b="1" kern="1200" dirty="0">
                          <a:solidFill>
                            <a:srgbClr val="002060"/>
                          </a:solidFill>
                          <a:latin typeface="+mn-lt"/>
                          <a:ea typeface="+mn-ea"/>
                          <a:cs typeface="+mn-cs"/>
                        </a:rPr>
                        <a:t>	 </a:t>
                      </a:r>
                    </a:p>
                    <a:p>
                      <a:pPr marL="0" marR="0" lvl="0" indent="-342900" algn="r" defTabSz="914400" rtl="1" eaLnBrk="1" latinLnBrk="0" hangingPunct="1">
                        <a:lnSpc>
                          <a:spcPct val="107000"/>
                        </a:lnSpc>
                        <a:spcBef>
                          <a:spcPts val="0"/>
                        </a:spcBef>
                        <a:spcAft>
                          <a:spcPts val="0"/>
                        </a:spcAft>
                        <a:buClr>
                          <a:srgbClr val="000000"/>
                        </a:buClr>
                        <a:buSzPts val="1850"/>
                        <a:buFont typeface="Arial" panose="020B0604020202020204" pitchFamily="34" charset="0"/>
                        <a:buChar char="•"/>
                      </a:pPr>
                      <a:r>
                        <a:rPr lang="en-US" sz="1800" b="1" kern="1200" dirty="0">
                          <a:solidFill>
                            <a:srgbClr val="002060"/>
                          </a:solidFill>
                          <a:latin typeface="+mn-lt"/>
                          <a:ea typeface="+mn-ea"/>
                          <a:cs typeface="+mn-cs"/>
                        </a:rPr>
                        <a:t>الجهاز المركزي لتكنولوجيا المعلومات</a:t>
                      </a:r>
                      <a:endParaRPr lang="ar-BH" sz="1800" b="1" kern="1200" dirty="0">
                        <a:solidFill>
                          <a:srgbClr val="002060"/>
                        </a:solidFill>
                        <a:latin typeface="+mn-lt"/>
                        <a:ea typeface="+mn-ea"/>
                        <a:cs typeface="+mn-cs"/>
                      </a:endParaRPr>
                    </a:p>
                    <a:p>
                      <a:pPr marL="0" marR="0" lvl="0" indent="-342900" algn="r" defTabSz="914400" rtl="1" eaLnBrk="1" latinLnBrk="0" hangingPunct="1">
                        <a:lnSpc>
                          <a:spcPct val="107000"/>
                        </a:lnSpc>
                        <a:spcBef>
                          <a:spcPts val="0"/>
                        </a:spcBef>
                        <a:spcAft>
                          <a:spcPts val="0"/>
                        </a:spcAft>
                        <a:buClr>
                          <a:srgbClr val="000000"/>
                        </a:buClr>
                        <a:buSzPts val="1850"/>
                        <a:buFont typeface="Arial" panose="020B0604020202020204" pitchFamily="34" charset="0"/>
                        <a:buChar char="•"/>
                      </a:pPr>
                      <a:r>
                        <a:rPr lang="ar-SA" sz="1800" b="1" kern="1200" dirty="0">
                          <a:solidFill>
                            <a:srgbClr val="002060"/>
                          </a:solidFill>
                          <a:latin typeface="+mn-lt"/>
                          <a:ea typeface="+mn-ea"/>
                          <a:cs typeface="+mn-cs"/>
                        </a:rPr>
                        <a:t>الهيئة العامة لمكافحة الفساد ( النزاهة )</a:t>
                      </a:r>
                      <a:r>
                        <a:rPr lang="en-US" sz="1800" b="1" kern="1200" dirty="0">
                          <a:solidFill>
                            <a:srgbClr val="002060"/>
                          </a:solidFill>
                          <a:latin typeface="+mn-lt"/>
                          <a:ea typeface="+mn-ea"/>
                          <a:cs typeface="+mn-cs"/>
                        </a:rPr>
                        <a:t> </a:t>
                      </a:r>
                    </a:p>
                  </a:txBody>
                  <a:tcPr marL="1428" marR="75685" marT="0" marB="0" anchor="ctr">
                    <a:lnT w="19050" cap="flat" cmpd="sng" algn="ctr">
                      <a:solidFill>
                        <a:srgbClr val="0070C0"/>
                      </a:solidFill>
                      <a:prstDash val="solid"/>
                      <a:round/>
                      <a:headEnd type="none" w="med" len="med"/>
                      <a:tailEnd type="none" w="med" len="med"/>
                    </a:lnT>
                    <a:noFill/>
                  </a:tcPr>
                </a:tc>
                <a:tc>
                  <a:txBody>
                    <a:bodyPr/>
                    <a:lstStyle/>
                    <a:p>
                      <a:pPr marL="0" marR="0" indent="0" algn="ctr" defTabSz="914400" rtl="1" eaLnBrk="1" latinLnBrk="0" hangingPunct="1">
                        <a:lnSpc>
                          <a:spcPct val="107000"/>
                        </a:lnSpc>
                        <a:spcBef>
                          <a:spcPts val="0"/>
                        </a:spcBef>
                        <a:spcAft>
                          <a:spcPts val="0"/>
                        </a:spcAft>
                        <a:tabLst>
                          <a:tab pos="471170" algn="ctr"/>
                          <a:tab pos="992505" algn="ctr"/>
                        </a:tabLst>
                      </a:pPr>
                      <a:r>
                        <a:rPr lang="en-US" sz="1800" b="1" kern="1200" dirty="0">
                          <a:solidFill>
                            <a:srgbClr val="002060"/>
                          </a:solidFill>
                          <a:latin typeface="+mn-lt"/>
                          <a:ea typeface="+mn-ea"/>
                          <a:cs typeface="+mn-cs"/>
                        </a:rPr>
                        <a:t>	الحكومي	 </a:t>
                      </a:r>
                    </a:p>
                  </a:txBody>
                  <a:tcPr marL="1428" marR="75685" marT="0" marB="0" anchor="ctr">
                    <a:lnT w="19050" cap="flat" cmpd="sng" algn="ctr">
                      <a:solidFill>
                        <a:srgbClr val="0070C0"/>
                      </a:solidFill>
                      <a:prstDash val="solid"/>
                      <a:round/>
                      <a:headEnd type="none" w="med" len="med"/>
                      <a:tailEnd type="none" w="med" len="med"/>
                    </a:lnT>
                    <a:noFill/>
                  </a:tcPr>
                </a:tc>
                <a:extLst>
                  <a:ext uri="{0D108BD9-81ED-4DB2-BD59-A6C34878D82A}">
                    <a16:rowId xmlns:a16="http://schemas.microsoft.com/office/drawing/2014/main" val="4268796243"/>
                  </a:ext>
                </a:extLst>
              </a:tr>
              <a:tr h="711233">
                <a:tc>
                  <a:txBody>
                    <a:bodyPr/>
                    <a:lstStyle/>
                    <a:p>
                      <a:pPr marL="0" marR="186055" indent="-342900" algn="r" defTabSz="914400" rtl="1" eaLnBrk="1" latinLnBrk="0" hangingPunct="1">
                        <a:lnSpc>
                          <a:spcPct val="107000"/>
                        </a:lnSpc>
                        <a:spcBef>
                          <a:spcPts val="0"/>
                        </a:spcBef>
                        <a:spcAft>
                          <a:spcPts val="0"/>
                        </a:spcAft>
                        <a:buFont typeface="Arial" panose="020B0604020202020204" pitchFamily="34" charset="0"/>
                        <a:buChar char="•"/>
                      </a:pPr>
                      <a:r>
                        <a:rPr lang="ar-KW" sz="1800" b="1" kern="1200" dirty="0">
                          <a:solidFill>
                            <a:srgbClr val="002060"/>
                          </a:solidFill>
                          <a:latin typeface="+mn-lt"/>
                          <a:ea typeface="+mn-ea"/>
                          <a:cs typeface="+mn-cs"/>
                        </a:rPr>
                        <a:t>أساتذة في مجالات القانون والإدارة العامة والمالية العامة والتخصصات ذات الصلة</a:t>
                      </a:r>
                      <a:endParaRPr lang="en-US" sz="1800" b="1" kern="1200" dirty="0">
                        <a:solidFill>
                          <a:srgbClr val="002060"/>
                        </a:solidFill>
                        <a:latin typeface="+mn-lt"/>
                        <a:ea typeface="+mn-ea"/>
                        <a:cs typeface="+mn-cs"/>
                      </a:endParaRPr>
                    </a:p>
                  </a:txBody>
                  <a:tcPr marL="1428" marR="75685" marT="0" marB="0" anchor="ctr">
                    <a:solidFill>
                      <a:srgbClr val="C9E8FF"/>
                    </a:solidFill>
                  </a:tcPr>
                </a:tc>
                <a:tc>
                  <a:txBody>
                    <a:bodyPr/>
                    <a:lstStyle/>
                    <a:p>
                      <a:pPr marL="0" marR="0" indent="0" algn="ctr" defTabSz="914400" rtl="1" eaLnBrk="1" latinLnBrk="0" hangingPunct="1">
                        <a:lnSpc>
                          <a:spcPct val="107000"/>
                        </a:lnSpc>
                        <a:spcBef>
                          <a:spcPts val="0"/>
                        </a:spcBef>
                        <a:spcAft>
                          <a:spcPts val="0"/>
                        </a:spcAft>
                        <a:tabLst>
                          <a:tab pos="470535" algn="ctr"/>
                          <a:tab pos="1012190" algn="ctr"/>
                        </a:tabLst>
                      </a:pPr>
                      <a:r>
                        <a:rPr lang="en-US" sz="1800" b="1" kern="1200" dirty="0">
                          <a:solidFill>
                            <a:srgbClr val="002060"/>
                          </a:solidFill>
                          <a:latin typeface="+mn-lt"/>
                          <a:ea typeface="+mn-ea"/>
                          <a:cs typeface="+mn-cs"/>
                        </a:rPr>
                        <a:t>	الأكاديمي	 </a:t>
                      </a:r>
                    </a:p>
                  </a:txBody>
                  <a:tcPr marL="1428" marR="75685" marT="0" marB="0" anchor="ctr">
                    <a:solidFill>
                      <a:srgbClr val="C9E8FF"/>
                    </a:solidFill>
                  </a:tcPr>
                </a:tc>
                <a:extLst>
                  <a:ext uri="{0D108BD9-81ED-4DB2-BD59-A6C34878D82A}">
                    <a16:rowId xmlns:a16="http://schemas.microsoft.com/office/drawing/2014/main" val="3544094001"/>
                  </a:ext>
                </a:extLst>
              </a:tr>
              <a:tr h="563028">
                <a:tc>
                  <a:txBody>
                    <a:bodyPr/>
                    <a:lstStyle/>
                    <a:p>
                      <a:pPr marL="0" marR="0" indent="-342900" algn="r" defTabSz="914400" rtl="1" eaLnBrk="1" latinLnBrk="0" hangingPunct="1">
                        <a:lnSpc>
                          <a:spcPct val="107000"/>
                        </a:lnSpc>
                        <a:spcBef>
                          <a:spcPts val="0"/>
                        </a:spcBef>
                        <a:spcAft>
                          <a:spcPts val="0"/>
                        </a:spcAft>
                        <a:buFont typeface="Arial" panose="020B0604020202020204" pitchFamily="34" charset="0"/>
                        <a:buChar char="•"/>
                        <a:tabLst>
                          <a:tab pos="3449320" algn="ctr"/>
                        </a:tabLst>
                      </a:pPr>
                      <a:r>
                        <a:rPr lang="ar-KW" sz="1800" b="1" kern="1200" dirty="0">
                          <a:solidFill>
                            <a:srgbClr val="002060"/>
                          </a:solidFill>
                          <a:latin typeface="+mn-lt"/>
                          <a:ea typeface="+mn-ea"/>
                          <a:cs typeface="+mn-cs"/>
                        </a:rPr>
                        <a:t>ممثل للقطاع الخاص يرشح من خلال غرفة التجارة والصناعة</a:t>
                      </a:r>
                      <a:r>
                        <a:rPr lang="en-US" sz="1800" b="1" kern="1200" dirty="0">
                          <a:solidFill>
                            <a:srgbClr val="002060"/>
                          </a:solidFill>
                          <a:latin typeface="+mn-lt"/>
                          <a:ea typeface="+mn-ea"/>
                          <a:cs typeface="+mn-cs"/>
                        </a:rPr>
                        <a:t>	 </a:t>
                      </a:r>
                    </a:p>
                  </a:txBody>
                  <a:tcPr marL="1428" marR="75685" marT="0" marB="0" anchor="ctr">
                    <a:noFill/>
                  </a:tcPr>
                </a:tc>
                <a:tc>
                  <a:txBody>
                    <a:bodyPr/>
                    <a:lstStyle/>
                    <a:p>
                      <a:pPr marL="0" marR="70485" indent="0" algn="ctr" defTabSz="914400" rtl="1" eaLnBrk="1" latinLnBrk="0" hangingPunct="1">
                        <a:lnSpc>
                          <a:spcPct val="107000"/>
                        </a:lnSpc>
                        <a:spcBef>
                          <a:spcPts val="0"/>
                        </a:spcBef>
                        <a:spcAft>
                          <a:spcPts val="0"/>
                        </a:spcAft>
                      </a:pPr>
                      <a:r>
                        <a:rPr lang="en-US" sz="1800" b="1" kern="1200" dirty="0">
                          <a:solidFill>
                            <a:srgbClr val="002060"/>
                          </a:solidFill>
                          <a:latin typeface="+mn-lt"/>
                          <a:ea typeface="+mn-ea"/>
                          <a:cs typeface="+mn-cs"/>
                        </a:rPr>
                        <a:t>القطاع الخاص</a:t>
                      </a:r>
                    </a:p>
                  </a:txBody>
                  <a:tcPr marL="1428" marR="75685" marT="0" marB="0" anchor="ctr">
                    <a:noFill/>
                  </a:tcPr>
                </a:tc>
                <a:extLst>
                  <a:ext uri="{0D108BD9-81ED-4DB2-BD59-A6C34878D82A}">
                    <a16:rowId xmlns:a16="http://schemas.microsoft.com/office/drawing/2014/main" val="1801597318"/>
                  </a:ext>
                </a:extLst>
              </a:tr>
              <a:tr h="1427644">
                <a:tc>
                  <a:txBody>
                    <a:bodyPr/>
                    <a:lstStyle/>
                    <a:p>
                      <a:pPr marL="0" marR="2463165" indent="-342900" algn="r" defTabSz="914400" rtl="1" eaLnBrk="1" latinLnBrk="0" hangingPunct="1">
                        <a:lnSpc>
                          <a:spcPct val="107000"/>
                        </a:lnSpc>
                        <a:spcBef>
                          <a:spcPts val="0"/>
                        </a:spcBef>
                        <a:spcAft>
                          <a:spcPts val="0"/>
                        </a:spcAft>
                        <a:buFont typeface="Arial" panose="020B0604020202020204" pitchFamily="34" charset="0"/>
                        <a:buChar char="•"/>
                      </a:pPr>
                      <a:r>
                        <a:rPr lang="ar-KW" sz="1800" b="1" kern="1200" dirty="0">
                          <a:solidFill>
                            <a:srgbClr val="002060"/>
                          </a:solidFill>
                          <a:latin typeface="+mn-lt"/>
                          <a:ea typeface="+mn-ea"/>
                          <a:cs typeface="+mn-cs"/>
                        </a:rPr>
                        <a:t>الجمعية الاقتصادية الكويتية</a:t>
                      </a:r>
                      <a:r>
                        <a:rPr lang="en-US" sz="1800" b="1" kern="1200" dirty="0">
                          <a:solidFill>
                            <a:srgbClr val="002060"/>
                          </a:solidFill>
                          <a:latin typeface="+mn-lt"/>
                          <a:ea typeface="+mn-ea"/>
                          <a:cs typeface="+mn-cs"/>
                        </a:rPr>
                        <a:t>	 </a:t>
                      </a:r>
                      <a:endParaRPr lang="ar-KW" sz="1800" b="1" kern="1200" dirty="0">
                        <a:solidFill>
                          <a:srgbClr val="002060"/>
                        </a:solidFill>
                        <a:latin typeface="+mn-lt"/>
                        <a:ea typeface="+mn-ea"/>
                        <a:cs typeface="+mn-cs"/>
                      </a:endParaRPr>
                    </a:p>
                    <a:p>
                      <a:pPr marL="0" marR="2463165" indent="-342900" algn="r" defTabSz="914400" rtl="1" eaLnBrk="1" latinLnBrk="0" hangingPunct="1">
                        <a:lnSpc>
                          <a:spcPct val="107000"/>
                        </a:lnSpc>
                        <a:spcBef>
                          <a:spcPts val="0"/>
                        </a:spcBef>
                        <a:spcAft>
                          <a:spcPts val="0"/>
                        </a:spcAft>
                        <a:buFont typeface="Arial" panose="020B0604020202020204" pitchFamily="34" charset="0"/>
                        <a:buChar char="•"/>
                      </a:pPr>
                      <a:r>
                        <a:rPr lang="ar-KW" sz="1800" b="1" kern="1200" dirty="0">
                          <a:solidFill>
                            <a:srgbClr val="002060"/>
                          </a:solidFill>
                          <a:latin typeface="+mn-lt"/>
                          <a:ea typeface="+mn-ea"/>
                          <a:cs typeface="+mn-cs"/>
                        </a:rPr>
                        <a:t>جمعية الشفافية الكويتية </a:t>
                      </a:r>
                    </a:p>
                    <a:p>
                      <a:pPr marL="0" marR="2463165" indent="-342900" algn="r" defTabSz="914400" rtl="1" eaLnBrk="1" latinLnBrk="0" hangingPunct="1">
                        <a:lnSpc>
                          <a:spcPct val="107000"/>
                        </a:lnSpc>
                        <a:spcBef>
                          <a:spcPts val="0"/>
                        </a:spcBef>
                        <a:spcAft>
                          <a:spcPts val="0"/>
                        </a:spcAft>
                        <a:buFont typeface="Arial" panose="020B0604020202020204" pitchFamily="34" charset="0"/>
                        <a:buChar char="•"/>
                      </a:pPr>
                      <a:r>
                        <a:rPr lang="ar-KW" sz="1800" b="1" kern="1200" dirty="0">
                          <a:solidFill>
                            <a:srgbClr val="002060"/>
                          </a:solidFill>
                          <a:latin typeface="+mn-lt"/>
                          <a:ea typeface="+mn-ea"/>
                          <a:cs typeface="+mn-cs"/>
                        </a:rPr>
                        <a:t>منظمات المجتمع المدني الأخرى</a:t>
                      </a:r>
                      <a:r>
                        <a:rPr lang="en-US" sz="1800" b="1" kern="1200" dirty="0">
                          <a:solidFill>
                            <a:srgbClr val="002060"/>
                          </a:solidFill>
                          <a:latin typeface="+mn-lt"/>
                          <a:ea typeface="+mn-ea"/>
                          <a:cs typeface="+mn-cs"/>
                        </a:rPr>
                        <a:t>	 </a:t>
                      </a:r>
                    </a:p>
                  </a:txBody>
                  <a:tcPr marL="1428" marR="75685" marT="0" marB="0" anchor="ctr">
                    <a:lnB w="19050" cap="flat" cmpd="sng" algn="ctr">
                      <a:solidFill>
                        <a:srgbClr val="0070C0"/>
                      </a:solidFill>
                      <a:prstDash val="solid"/>
                      <a:round/>
                      <a:headEnd type="none" w="med" len="med"/>
                      <a:tailEnd type="none" w="med" len="med"/>
                    </a:lnB>
                    <a:solidFill>
                      <a:srgbClr val="C9E8FF"/>
                    </a:solidFill>
                  </a:tcPr>
                </a:tc>
                <a:tc>
                  <a:txBody>
                    <a:bodyPr/>
                    <a:lstStyle/>
                    <a:p>
                      <a:pPr marL="0" marR="0" indent="0" algn="ctr" defTabSz="914400" rtl="1" eaLnBrk="1" latinLnBrk="0" hangingPunct="1">
                        <a:lnSpc>
                          <a:spcPct val="107000"/>
                        </a:lnSpc>
                        <a:spcBef>
                          <a:spcPts val="0"/>
                        </a:spcBef>
                        <a:spcAft>
                          <a:spcPts val="0"/>
                        </a:spcAft>
                      </a:pPr>
                      <a:r>
                        <a:rPr lang="en-US" sz="1800" b="1" kern="1200" dirty="0">
                          <a:solidFill>
                            <a:srgbClr val="002060"/>
                          </a:solidFill>
                          <a:latin typeface="+mn-lt"/>
                          <a:ea typeface="+mn-ea"/>
                          <a:cs typeface="+mn-cs"/>
                        </a:rPr>
                        <a:t> المجتمع المدني</a:t>
                      </a:r>
                    </a:p>
                  </a:txBody>
                  <a:tcPr marL="1428" marR="75685" marT="0" marB="0" anchor="ctr">
                    <a:lnB w="19050" cap="flat" cmpd="sng" algn="ctr">
                      <a:solidFill>
                        <a:srgbClr val="0070C0"/>
                      </a:solidFill>
                      <a:prstDash val="solid"/>
                      <a:round/>
                      <a:headEnd type="none" w="med" len="med"/>
                      <a:tailEnd type="none" w="med" len="med"/>
                    </a:lnB>
                    <a:solidFill>
                      <a:srgbClr val="C9E8FF"/>
                    </a:solidFill>
                  </a:tcPr>
                </a:tc>
                <a:extLst>
                  <a:ext uri="{0D108BD9-81ED-4DB2-BD59-A6C34878D82A}">
                    <a16:rowId xmlns:a16="http://schemas.microsoft.com/office/drawing/2014/main" val="2554177385"/>
                  </a:ext>
                </a:extLst>
              </a:tr>
            </a:tbl>
          </a:graphicData>
        </a:graphic>
      </p:graphicFrame>
      <p:sp>
        <p:nvSpPr>
          <p:cNvPr id="3" name="Date Placeholder 2">
            <a:extLst>
              <a:ext uri="{FF2B5EF4-FFF2-40B4-BE49-F238E27FC236}">
                <a16:creationId xmlns:a16="http://schemas.microsoft.com/office/drawing/2014/main" id="{6A6C4CA1-1D60-46DC-9C59-F2231531C409}"/>
              </a:ext>
            </a:extLst>
          </p:cNvPr>
          <p:cNvSpPr>
            <a:spLocks noGrp="1"/>
          </p:cNvSpPr>
          <p:nvPr>
            <p:ph type="dt" sz="half" idx="10"/>
          </p:nvPr>
        </p:nvSpPr>
        <p:spPr/>
        <p:txBody>
          <a:bodyPr/>
          <a:lstStyle/>
          <a:p>
            <a:r>
              <a:rPr lang="en-US"/>
              <a:t>06/05/2026</a:t>
            </a:r>
            <a:endParaRPr lang="en-GB" dirty="0"/>
          </a:p>
        </p:txBody>
      </p:sp>
      <p:sp>
        <p:nvSpPr>
          <p:cNvPr id="4" name="Slide Number Placeholder 3">
            <a:extLst>
              <a:ext uri="{FF2B5EF4-FFF2-40B4-BE49-F238E27FC236}">
                <a16:creationId xmlns:a16="http://schemas.microsoft.com/office/drawing/2014/main" id="{92F3D866-8EB5-4868-B320-D1CB4EAA5F3B}"/>
              </a:ext>
            </a:extLst>
          </p:cNvPr>
          <p:cNvSpPr>
            <a:spLocks noGrp="1"/>
          </p:cNvSpPr>
          <p:nvPr>
            <p:ph type="sldNum" sz="quarter" idx="12"/>
          </p:nvPr>
        </p:nvSpPr>
        <p:spPr/>
        <p:txBody>
          <a:bodyPr/>
          <a:lstStyle/>
          <a:p>
            <a:fld id="{D7DEAEBE-8355-498E-ABC7-7602232D4ED4}" type="slidenum">
              <a:rPr lang="en-GB" smtClean="0"/>
              <a:t>6</a:t>
            </a:fld>
            <a:endParaRPr lang="en-GB" dirty="0"/>
          </a:p>
        </p:txBody>
      </p:sp>
    </p:spTree>
    <p:extLst>
      <p:ext uri="{BB962C8B-B14F-4D97-AF65-F5344CB8AC3E}">
        <p14:creationId xmlns:p14="http://schemas.microsoft.com/office/powerpoint/2010/main" val="2094660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20D33-EEA3-43B0-AFDC-00148731FDBA}"/>
              </a:ext>
            </a:extLst>
          </p:cNvPr>
          <p:cNvSpPr>
            <a:spLocks noGrp="1"/>
          </p:cNvSpPr>
          <p:nvPr>
            <p:ph type="title"/>
          </p:nvPr>
        </p:nvSpPr>
        <p:spPr>
          <a:xfrm>
            <a:off x="838200" y="1"/>
            <a:ext cx="10515600" cy="1349298"/>
          </a:xfrm>
        </p:spPr>
        <p:txBody>
          <a:bodyPr/>
          <a:lstStyle/>
          <a:p>
            <a:pPr algn="ctr"/>
            <a:r>
              <a:rPr kumimoji="0" lang="ar-SA" sz="4000" b="1" i="0" u="none" strike="noStrike" kern="1200" cap="none" spc="0" normalizeH="0" baseline="0" noProof="0" dirty="0">
                <a:ln/>
                <a:solidFill>
                  <a:srgbClr val="0070C0"/>
                </a:solidFill>
                <a:effectLst>
                  <a:outerShdw blurRad="50800" dist="38100" dir="5400000" algn="t" rotWithShape="0">
                    <a:prstClr val="black">
                      <a:alpha val="40000"/>
                    </a:prstClr>
                  </a:outerShdw>
                </a:effectLst>
                <a:uLnTx/>
                <a:uFillTx/>
                <a:latin typeface="Dubai" panose="020B0503030403030204" pitchFamily="34" charset="-78"/>
                <a:ea typeface="+mj-ea"/>
                <a:cs typeface="Arial" panose="020B0604020202020204" pitchFamily="34" charset="0"/>
              </a:rPr>
              <a:t>فريق الحوكمة </a:t>
            </a:r>
            <a:endParaRPr lang="en-GB" dirty="0"/>
          </a:p>
        </p:txBody>
      </p:sp>
      <p:sp>
        <p:nvSpPr>
          <p:cNvPr id="4" name="Slide Number Placeholder 3">
            <a:extLst>
              <a:ext uri="{FF2B5EF4-FFF2-40B4-BE49-F238E27FC236}">
                <a16:creationId xmlns:a16="http://schemas.microsoft.com/office/drawing/2014/main" id="{6D0D3C43-F410-4175-816E-D962290400B9}"/>
              </a:ext>
            </a:extLst>
          </p:cNvPr>
          <p:cNvSpPr>
            <a:spLocks noGrp="1"/>
          </p:cNvSpPr>
          <p:nvPr>
            <p:ph type="sldNum" sz="quarter" idx="12"/>
          </p:nvPr>
        </p:nvSpPr>
        <p:spPr/>
        <p:txBody>
          <a:bodyPr/>
          <a:lstStyle/>
          <a:p>
            <a:fld id="{D7DEAEBE-8355-498E-ABC7-7602232D4ED4}" type="slidenum">
              <a:rPr lang="en-GB" smtClean="0"/>
              <a:t>7</a:t>
            </a:fld>
            <a:endParaRPr lang="en-GB" dirty="0"/>
          </a:p>
        </p:txBody>
      </p:sp>
      <p:sp>
        <p:nvSpPr>
          <p:cNvPr id="13" name="Content Placeholder 12">
            <a:extLst>
              <a:ext uri="{FF2B5EF4-FFF2-40B4-BE49-F238E27FC236}">
                <a16:creationId xmlns:a16="http://schemas.microsoft.com/office/drawing/2014/main" id="{B47F287B-BF35-4E8E-864C-9414F45CEBAC}"/>
              </a:ext>
            </a:extLst>
          </p:cNvPr>
          <p:cNvSpPr>
            <a:spLocks noGrp="1"/>
          </p:cNvSpPr>
          <p:nvPr>
            <p:ph idx="1"/>
          </p:nvPr>
        </p:nvSpPr>
        <p:spPr>
          <a:xfrm>
            <a:off x="245327" y="985854"/>
            <a:ext cx="11786839" cy="5735621"/>
          </a:xfrm>
        </p:spPr>
        <p:txBody>
          <a:bodyPr/>
          <a:lstStyle/>
          <a:p>
            <a:pPr marL="0" indent="0">
              <a:buNone/>
            </a:pPr>
            <a:endParaRPr lang="en-GB" dirty="0"/>
          </a:p>
        </p:txBody>
      </p:sp>
      <p:sp>
        <p:nvSpPr>
          <p:cNvPr id="22" name="Rectangle: Rounded Corners 21">
            <a:extLst>
              <a:ext uri="{FF2B5EF4-FFF2-40B4-BE49-F238E27FC236}">
                <a16:creationId xmlns:a16="http://schemas.microsoft.com/office/drawing/2014/main" id="{253CC85F-68EC-4DBA-8B80-D1E38BBD0BCC}"/>
              </a:ext>
            </a:extLst>
          </p:cNvPr>
          <p:cNvSpPr/>
          <p:nvPr/>
        </p:nvSpPr>
        <p:spPr>
          <a:xfrm>
            <a:off x="4086921" y="2423082"/>
            <a:ext cx="3735657" cy="8240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600" dirty="0"/>
              <a:t>السيدة / الجوهرة الصباح </a:t>
            </a:r>
          </a:p>
          <a:p>
            <a:pPr algn="ctr"/>
            <a:r>
              <a:rPr lang="ar-KW" sz="1600" dirty="0"/>
              <a:t>مدير إدارة التخطيط الإستراتيجي و البحوث</a:t>
            </a:r>
          </a:p>
          <a:p>
            <a:pPr algn="ctr"/>
            <a:r>
              <a:rPr lang="ar-KW" sz="1600" dirty="0"/>
              <a:t>(نائب الرئيس)</a:t>
            </a:r>
            <a:endParaRPr lang="en-GB" sz="1600" dirty="0"/>
          </a:p>
        </p:txBody>
      </p:sp>
      <p:sp>
        <p:nvSpPr>
          <p:cNvPr id="26" name="Rectangle: Rounded Corners 25">
            <a:extLst>
              <a:ext uri="{FF2B5EF4-FFF2-40B4-BE49-F238E27FC236}">
                <a16:creationId xmlns:a16="http://schemas.microsoft.com/office/drawing/2014/main" id="{AFFCA72B-6D03-462F-AA83-57DCBFDD36B5}"/>
              </a:ext>
            </a:extLst>
          </p:cNvPr>
          <p:cNvSpPr/>
          <p:nvPr/>
        </p:nvSpPr>
        <p:spPr>
          <a:xfrm>
            <a:off x="8744608" y="3631402"/>
            <a:ext cx="2609191" cy="9365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600" dirty="0"/>
              <a:t>السيدة / دينا الحداد </a:t>
            </a:r>
          </a:p>
          <a:p>
            <a:pPr algn="ctr"/>
            <a:r>
              <a:rPr lang="ar-KW" sz="1600" dirty="0"/>
              <a:t>مدير إدارة التطوير الإداري والتدريب  (عضو)</a:t>
            </a:r>
            <a:endParaRPr lang="en-GB" sz="1600" dirty="0"/>
          </a:p>
        </p:txBody>
      </p:sp>
      <p:sp>
        <p:nvSpPr>
          <p:cNvPr id="27" name="Rectangle: Rounded Corners 26">
            <a:extLst>
              <a:ext uri="{FF2B5EF4-FFF2-40B4-BE49-F238E27FC236}">
                <a16:creationId xmlns:a16="http://schemas.microsoft.com/office/drawing/2014/main" id="{FF63FCEF-02F9-4721-BA28-C33CB0457054}"/>
              </a:ext>
            </a:extLst>
          </p:cNvPr>
          <p:cNvSpPr/>
          <p:nvPr/>
        </p:nvSpPr>
        <p:spPr>
          <a:xfrm>
            <a:off x="1130269" y="3631397"/>
            <a:ext cx="2330505" cy="9365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600" dirty="0"/>
              <a:t>السيد/ منصور المباركي </a:t>
            </a:r>
          </a:p>
          <a:p>
            <a:pPr algn="ctr"/>
            <a:r>
              <a:rPr lang="ar-KW" sz="1600" dirty="0"/>
              <a:t>مدير إدارة التدقيق والتفتيش     (عضو)</a:t>
            </a:r>
            <a:endParaRPr lang="en-GB" sz="1600" dirty="0"/>
          </a:p>
        </p:txBody>
      </p:sp>
      <p:sp>
        <p:nvSpPr>
          <p:cNvPr id="28" name="Rectangle: Rounded Corners 27">
            <a:extLst>
              <a:ext uri="{FF2B5EF4-FFF2-40B4-BE49-F238E27FC236}">
                <a16:creationId xmlns:a16="http://schemas.microsoft.com/office/drawing/2014/main" id="{EDB6B48A-0192-4E01-BA9A-23DB1D602BE4}"/>
              </a:ext>
            </a:extLst>
          </p:cNvPr>
          <p:cNvSpPr/>
          <p:nvPr/>
        </p:nvSpPr>
        <p:spPr>
          <a:xfrm>
            <a:off x="6096001" y="3631397"/>
            <a:ext cx="2514600" cy="9365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a:t>السيدة / فاطمة الرشيد </a:t>
            </a:r>
            <a:endParaRPr lang="ar-KW" sz="1600" dirty="0"/>
          </a:p>
          <a:p>
            <a:pPr algn="ctr"/>
            <a:r>
              <a:rPr lang="ar-KW" sz="1600" dirty="0"/>
              <a:t>مدير إدارة العلاقات العامة و</a:t>
            </a:r>
            <a:r>
              <a:rPr lang="ar-KW" dirty="0"/>
              <a:t>الإعلام  (عضو)</a:t>
            </a:r>
            <a:endParaRPr lang="en-GB" dirty="0"/>
          </a:p>
        </p:txBody>
      </p:sp>
      <p:sp>
        <p:nvSpPr>
          <p:cNvPr id="29" name="Rectangle: Rounded Corners 28">
            <a:extLst>
              <a:ext uri="{FF2B5EF4-FFF2-40B4-BE49-F238E27FC236}">
                <a16:creationId xmlns:a16="http://schemas.microsoft.com/office/drawing/2014/main" id="{98902FD6-52F3-4416-9A29-2660DCA6FE39}"/>
              </a:ext>
            </a:extLst>
          </p:cNvPr>
          <p:cNvSpPr/>
          <p:nvPr/>
        </p:nvSpPr>
        <p:spPr>
          <a:xfrm>
            <a:off x="3649985" y="3631400"/>
            <a:ext cx="2330505" cy="9365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dirty="0"/>
              <a:t>السيدة / شذى الأثري </a:t>
            </a:r>
          </a:p>
          <a:p>
            <a:pPr algn="ctr"/>
            <a:r>
              <a:rPr lang="ar-KW" dirty="0"/>
              <a:t>مدير إدارة الشئون القانونية  (عضو)</a:t>
            </a:r>
            <a:endParaRPr lang="en-GB" dirty="0"/>
          </a:p>
        </p:txBody>
      </p:sp>
      <p:sp>
        <p:nvSpPr>
          <p:cNvPr id="30" name="Rectangle: Rounded Corners 29">
            <a:extLst>
              <a:ext uri="{FF2B5EF4-FFF2-40B4-BE49-F238E27FC236}">
                <a16:creationId xmlns:a16="http://schemas.microsoft.com/office/drawing/2014/main" id="{E2557DEC-9916-4695-8C80-13047381BC00}"/>
              </a:ext>
            </a:extLst>
          </p:cNvPr>
          <p:cNvSpPr/>
          <p:nvPr/>
        </p:nvSpPr>
        <p:spPr>
          <a:xfrm>
            <a:off x="8932408" y="5105471"/>
            <a:ext cx="2300918" cy="10499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600" dirty="0"/>
              <a:t>السيدة / نورة الخزي </a:t>
            </a:r>
          </a:p>
          <a:p>
            <a:pPr algn="ctr"/>
            <a:r>
              <a:rPr lang="ar-KW" sz="1600" dirty="0"/>
              <a:t>رئيس قسم التواصل (عضو)</a:t>
            </a:r>
            <a:endParaRPr lang="en-GB" sz="1600" dirty="0"/>
          </a:p>
        </p:txBody>
      </p:sp>
      <p:sp>
        <p:nvSpPr>
          <p:cNvPr id="31" name="Rectangle: Rounded Corners 30">
            <a:extLst>
              <a:ext uri="{FF2B5EF4-FFF2-40B4-BE49-F238E27FC236}">
                <a16:creationId xmlns:a16="http://schemas.microsoft.com/office/drawing/2014/main" id="{F0BD065D-E9FE-4556-A9FF-F18CD4D9B760}"/>
              </a:ext>
            </a:extLst>
          </p:cNvPr>
          <p:cNvSpPr/>
          <p:nvPr/>
        </p:nvSpPr>
        <p:spPr>
          <a:xfrm>
            <a:off x="3649984" y="5105471"/>
            <a:ext cx="2330506" cy="10499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600" dirty="0"/>
              <a:t>السيد / عبد الله الرشيدي </a:t>
            </a:r>
          </a:p>
          <a:p>
            <a:pPr algn="ctr"/>
            <a:r>
              <a:rPr lang="ar-KW" sz="1600" dirty="0"/>
              <a:t>ممثل عن إدارة الشئون الإدارية  (عضو)</a:t>
            </a:r>
            <a:endParaRPr lang="en-GB" sz="1600" dirty="0"/>
          </a:p>
        </p:txBody>
      </p:sp>
      <p:sp>
        <p:nvSpPr>
          <p:cNvPr id="32" name="Rectangle: Rounded Corners 31">
            <a:extLst>
              <a:ext uri="{FF2B5EF4-FFF2-40B4-BE49-F238E27FC236}">
                <a16:creationId xmlns:a16="http://schemas.microsoft.com/office/drawing/2014/main" id="{1E114B90-9018-46ED-A0B1-EA02A0F39C44}"/>
              </a:ext>
            </a:extLst>
          </p:cNvPr>
          <p:cNvSpPr/>
          <p:nvPr/>
        </p:nvSpPr>
        <p:spPr>
          <a:xfrm>
            <a:off x="1226634" y="5107259"/>
            <a:ext cx="2234140" cy="10499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600" dirty="0"/>
              <a:t>ممثل عن إدارة مركز نظم وتقنية المعلومات  (عضو)</a:t>
            </a:r>
            <a:endParaRPr lang="en-GB" sz="1600" dirty="0"/>
          </a:p>
        </p:txBody>
      </p:sp>
      <p:sp>
        <p:nvSpPr>
          <p:cNvPr id="33" name="Rectangle: Rounded Corners 32">
            <a:extLst>
              <a:ext uri="{FF2B5EF4-FFF2-40B4-BE49-F238E27FC236}">
                <a16:creationId xmlns:a16="http://schemas.microsoft.com/office/drawing/2014/main" id="{4946F1DA-AA4A-4374-8FE8-0F8B20E1A332}"/>
              </a:ext>
            </a:extLst>
          </p:cNvPr>
          <p:cNvSpPr/>
          <p:nvPr/>
        </p:nvSpPr>
        <p:spPr>
          <a:xfrm>
            <a:off x="6096000" y="5105471"/>
            <a:ext cx="2735941" cy="10499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600" dirty="0"/>
              <a:t>السيدة / كوثر القلاف </a:t>
            </a:r>
          </a:p>
          <a:p>
            <a:pPr algn="ctr"/>
            <a:r>
              <a:rPr lang="ar-KW" sz="1600" dirty="0"/>
              <a:t>ممثل عن إدارة التخطيط الإستراتيجي والبحوث</a:t>
            </a:r>
          </a:p>
          <a:p>
            <a:pPr algn="ctr"/>
            <a:r>
              <a:rPr lang="ar-KW" sz="1600" dirty="0"/>
              <a:t>(عضو ومقرر)</a:t>
            </a:r>
            <a:endParaRPr lang="en-GB" sz="1600" dirty="0"/>
          </a:p>
        </p:txBody>
      </p:sp>
      <p:sp>
        <p:nvSpPr>
          <p:cNvPr id="14" name="Rectangle: Rounded Corners 13">
            <a:extLst>
              <a:ext uri="{FF2B5EF4-FFF2-40B4-BE49-F238E27FC236}">
                <a16:creationId xmlns:a16="http://schemas.microsoft.com/office/drawing/2014/main" id="{743CFF67-1366-4134-8D77-43D0E6C3F7A9}"/>
              </a:ext>
            </a:extLst>
          </p:cNvPr>
          <p:cNvSpPr/>
          <p:nvPr/>
        </p:nvSpPr>
        <p:spPr>
          <a:xfrm>
            <a:off x="4672360" y="1108038"/>
            <a:ext cx="2564780" cy="10177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KW" sz="1600" dirty="0"/>
              <a:t>مروى الجعيدان </a:t>
            </a:r>
          </a:p>
          <a:p>
            <a:pPr algn="ctr"/>
            <a:r>
              <a:rPr lang="ar-KW" sz="1600" dirty="0"/>
              <a:t>وكيل الوزارة بالتكليف </a:t>
            </a:r>
          </a:p>
          <a:p>
            <a:pPr algn="ctr"/>
            <a:r>
              <a:rPr lang="ar-KW" sz="1600" dirty="0"/>
              <a:t>(رئيس الفريق)</a:t>
            </a:r>
            <a:endParaRPr lang="en-GB" sz="1600" dirty="0"/>
          </a:p>
        </p:txBody>
      </p:sp>
      <p:sp>
        <p:nvSpPr>
          <p:cNvPr id="6" name="Date Placeholder 5">
            <a:extLst>
              <a:ext uri="{FF2B5EF4-FFF2-40B4-BE49-F238E27FC236}">
                <a16:creationId xmlns:a16="http://schemas.microsoft.com/office/drawing/2014/main" id="{2F5A5B08-68D0-4D53-AE3D-FAF5E19675A2}"/>
              </a:ext>
            </a:extLst>
          </p:cNvPr>
          <p:cNvSpPr>
            <a:spLocks noGrp="1"/>
          </p:cNvSpPr>
          <p:nvPr>
            <p:ph type="dt" sz="half" idx="10"/>
          </p:nvPr>
        </p:nvSpPr>
        <p:spPr/>
        <p:txBody>
          <a:bodyPr/>
          <a:lstStyle/>
          <a:p>
            <a:r>
              <a:rPr lang="en-US"/>
              <a:t>06/05/2026</a:t>
            </a:r>
            <a:endParaRPr lang="en-GB" dirty="0"/>
          </a:p>
        </p:txBody>
      </p:sp>
    </p:spTree>
    <p:extLst>
      <p:ext uri="{BB962C8B-B14F-4D97-AF65-F5344CB8AC3E}">
        <p14:creationId xmlns:p14="http://schemas.microsoft.com/office/powerpoint/2010/main" val="1939359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E2F7D-75F2-FEA5-43EF-4EF35AE25E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2B20CD-440E-A963-6F8D-1299ECF17FC4}"/>
              </a:ext>
            </a:extLst>
          </p:cNvPr>
          <p:cNvSpPr>
            <a:spLocks noGrp="1"/>
          </p:cNvSpPr>
          <p:nvPr>
            <p:ph type="title"/>
          </p:nvPr>
        </p:nvSpPr>
        <p:spPr>
          <a:xfrm>
            <a:off x="960120" y="236306"/>
            <a:ext cx="9977285" cy="636800"/>
          </a:xfrm>
          <a:noFill/>
        </p:spPr>
        <p:txBody>
          <a:bodyPr vert="horz" lIns="91440" tIns="45720" rIns="91440" bIns="45720" rtlCol="0" anchor="ctr" anchorCtr="0">
            <a:noAutofit/>
            <a:scene3d>
              <a:camera prst="orthographicFront"/>
              <a:lightRig rig="soft" dir="t">
                <a:rot lat="0" lon="0" rev="15600000"/>
              </a:lightRig>
            </a:scene3d>
            <a:sp3d extrusionH="57150" prstMaterial="softEdge">
              <a:bevelT w="25400" h="38100"/>
            </a:sp3d>
          </a:bodyPr>
          <a:lstStyle/>
          <a:p>
            <a:pPr algn="ctr">
              <a:lnSpc>
                <a:spcPct val="150000"/>
              </a:lnSpc>
            </a:pPr>
            <a:r>
              <a:rPr lang="ar-SA" sz="32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الإجراءات التي قام بها </a:t>
            </a:r>
            <a:r>
              <a:rPr lang="ar-SA" sz="3200" b="1" dirty="0">
                <a:ln/>
                <a:solidFill>
                  <a:srgbClr val="0070C0"/>
                </a:solidFill>
                <a:effectLst>
                  <a:outerShdw blurRad="50800" dist="38100" dir="5400000" algn="t" rotWithShape="0">
                    <a:prstClr val="black">
                      <a:alpha val="40000"/>
                    </a:prstClr>
                  </a:outerShdw>
                </a:effectLst>
                <a:latin typeface="Dubai" panose="020B0503030403030204" pitchFamily="34" charset="-78"/>
              </a:rPr>
              <a:t>فريق الحوكمة المؤسسية </a:t>
            </a:r>
            <a:r>
              <a:rPr lang="ar-SA" sz="32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لتفعيل </a:t>
            </a:r>
            <a:r>
              <a:rPr lang="ar-KW" sz="32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rPr>
              <a:t>الحوكمة بالوزارة:</a:t>
            </a:r>
            <a:endParaRPr lang="en-GB" sz="3200" b="1" dirty="0">
              <a:ln/>
              <a:solidFill>
                <a:srgbClr val="0070C0"/>
              </a:solidFill>
              <a:effectLst>
                <a:outerShdw blurRad="50800" dist="38100" dir="5400000" algn="t" rotWithShape="0">
                  <a:prstClr val="black">
                    <a:alpha val="40000"/>
                  </a:prstClr>
                </a:outerShdw>
              </a:effectLst>
              <a:latin typeface="Dubai" panose="020B0503030403030204" pitchFamily="34" charset="-78"/>
              <a:cs typeface="+mn-cs"/>
            </a:endParaRPr>
          </a:p>
        </p:txBody>
      </p:sp>
      <p:sp>
        <p:nvSpPr>
          <p:cNvPr id="3" name="Content Placeholder 2">
            <a:extLst>
              <a:ext uri="{FF2B5EF4-FFF2-40B4-BE49-F238E27FC236}">
                <a16:creationId xmlns:a16="http://schemas.microsoft.com/office/drawing/2014/main" id="{67B581FC-886E-3D32-9676-A66FD6DFE892}"/>
              </a:ext>
            </a:extLst>
          </p:cNvPr>
          <p:cNvSpPr>
            <a:spLocks noGrp="1"/>
          </p:cNvSpPr>
          <p:nvPr>
            <p:ph idx="1"/>
          </p:nvPr>
        </p:nvSpPr>
        <p:spPr>
          <a:xfrm>
            <a:off x="395021" y="926200"/>
            <a:ext cx="8813872" cy="5138101"/>
          </a:xfrm>
        </p:spPr>
        <p:txBody>
          <a:bodyPr>
            <a:normAutofit/>
          </a:bodyPr>
          <a:lstStyle/>
          <a:p>
            <a:pPr algn="justLow" rtl="1">
              <a:lnSpc>
                <a:spcPct val="150000"/>
              </a:lnSpc>
            </a:pPr>
            <a:r>
              <a:rPr lang="ar-BH" sz="2000" b="1" dirty="0">
                <a:solidFill>
                  <a:srgbClr val="002060"/>
                </a:solidFill>
              </a:rPr>
              <a:t>تم تشكيل فريق العمل بالقرار </a:t>
            </a:r>
            <a:r>
              <a:rPr lang="ar-KW" sz="2000" b="1" dirty="0">
                <a:solidFill>
                  <a:srgbClr val="002060"/>
                </a:solidFill>
              </a:rPr>
              <a:t>الإداري </a:t>
            </a:r>
            <a:r>
              <a:rPr lang="ar-BH" sz="2000" b="1" dirty="0">
                <a:solidFill>
                  <a:srgbClr val="002060"/>
                </a:solidFill>
              </a:rPr>
              <a:t> رقم </a:t>
            </a:r>
            <a:r>
              <a:rPr lang="ar-KW" sz="2000" b="1" dirty="0">
                <a:solidFill>
                  <a:srgbClr val="002060"/>
                </a:solidFill>
              </a:rPr>
              <a:t>882</a:t>
            </a:r>
            <a:r>
              <a:rPr lang="ar-BH" sz="2000" b="1" dirty="0">
                <a:solidFill>
                  <a:srgbClr val="002060"/>
                </a:solidFill>
              </a:rPr>
              <a:t>-</a:t>
            </a:r>
            <a:r>
              <a:rPr lang="ar-SA" sz="2000" b="1" dirty="0">
                <a:solidFill>
                  <a:srgbClr val="002060"/>
                </a:solidFill>
              </a:rPr>
              <a:t> </a:t>
            </a:r>
            <a:r>
              <a:rPr lang="ar-BH" sz="2000" b="1" dirty="0">
                <a:solidFill>
                  <a:srgbClr val="002060"/>
                </a:solidFill>
              </a:rPr>
              <a:t>202</a:t>
            </a:r>
            <a:r>
              <a:rPr lang="ar-KW" sz="2000" b="1" dirty="0">
                <a:solidFill>
                  <a:srgbClr val="002060"/>
                </a:solidFill>
              </a:rPr>
              <a:t>5</a:t>
            </a:r>
            <a:r>
              <a:rPr lang="ar-SA" sz="2000" b="1" dirty="0">
                <a:solidFill>
                  <a:srgbClr val="002060"/>
                </a:solidFill>
              </a:rPr>
              <a:t> </a:t>
            </a:r>
            <a:r>
              <a:rPr lang="ar-BH" sz="2000" b="1" dirty="0">
                <a:solidFill>
                  <a:srgbClr val="002060"/>
                </a:solidFill>
              </a:rPr>
              <a:t>الصادر في </a:t>
            </a:r>
            <a:r>
              <a:rPr lang="ar-KW" sz="2000" b="1" dirty="0">
                <a:solidFill>
                  <a:srgbClr val="002060"/>
                </a:solidFill>
              </a:rPr>
              <a:t>18</a:t>
            </a:r>
            <a:r>
              <a:rPr lang="ar-BH" sz="2000" b="1" dirty="0">
                <a:solidFill>
                  <a:srgbClr val="002060"/>
                </a:solidFill>
              </a:rPr>
              <a:t>-5-202</a:t>
            </a:r>
            <a:r>
              <a:rPr lang="ar-KW" sz="2000" b="1" dirty="0">
                <a:solidFill>
                  <a:srgbClr val="002060"/>
                </a:solidFill>
              </a:rPr>
              <a:t>5</a:t>
            </a:r>
            <a:r>
              <a:rPr lang="ar-BH" sz="2000" b="1" dirty="0">
                <a:solidFill>
                  <a:srgbClr val="002060"/>
                </a:solidFill>
              </a:rPr>
              <a:t> </a:t>
            </a:r>
            <a:endParaRPr lang="en-US" sz="2000" b="1" dirty="0">
              <a:solidFill>
                <a:srgbClr val="002060"/>
              </a:solidFill>
            </a:endParaRPr>
          </a:p>
          <a:p>
            <a:pPr algn="justLow" rtl="1">
              <a:lnSpc>
                <a:spcPct val="150000"/>
              </a:lnSpc>
            </a:pPr>
            <a:r>
              <a:rPr lang="ar-KW" sz="2000" b="1" dirty="0">
                <a:solidFill>
                  <a:srgbClr val="002060"/>
                </a:solidFill>
              </a:rPr>
              <a:t>اعتماد سياسة عامة معتمدة للنشر والإفصاح عن المعلومات للجمهور المعنى.</a:t>
            </a:r>
          </a:p>
          <a:p>
            <a:pPr algn="justLow" rtl="1">
              <a:lnSpc>
                <a:spcPct val="150000"/>
              </a:lnSpc>
            </a:pPr>
            <a:r>
              <a:rPr lang="ar-KW" sz="2000" b="1" dirty="0">
                <a:solidFill>
                  <a:srgbClr val="002060"/>
                </a:solidFill>
              </a:rPr>
              <a:t>تم تدريب عدد 17 موظف لحضور برنامج مدونة السلوك الوظيفي والانتماء المؤسسي .</a:t>
            </a:r>
          </a:p>
          <a:p>
            <a:pPr algn="justLow" rtl="1">
              <a:lnSpc>
                <a:spcPct val="150000"/>
              </a:lnSpc>
            </a:pPr>
            <a:r>
              <a:rPr lang="ar-KW" sz="2000" b="1" dirty="0">
                <a:solidFill>
                  <a:srgbClr val="002060"/>
                </a:solidFill>
              </a:rPr>
              <a:t>تم تدريب عدد 43 موظف لحضور برنامج بناء قدرات العاملين في المؤسسات الحكومية في مجال الحوكمة.</a:t>
            </a:r>
          </a:p>
          <a:p>
            <a:pPr algn="justLow" rtl="1">
              <a:lnSpc>
                <a:spcPct val="150000"/>
              </a:lnSpc>
            </a:pPr>
            <a:r>
              <a:rPr lang="ar-KW" sz="2000" b="1" dirty="0">
                <a:solidFill>
                  <a:srgbClr val="002060"/>
                </a:solidFill>
              </a:rPr>
              <a:t>تم عقد ورشة عمل في مجال الحوكمة في القطاع الحكومي لعدد 23 موظف.</a:t>
            </a:r>
          </a:p>
          <a:p>
            <a:pPr algn="justLow" rtl="1">
              <a:lnSpc>
                <a:spcPct val="150000"/>
              </a:lnSpc>
            </a:pPr>
            <a:r>
              <a:rPr lang="ar-KW" sz="2000" b="1" dirty="0">
                <a:solidFill>
                  <a:srgbClr val="002060"/>
                </a:solidFill>
              </a:rPr>
              <a:t>نشر بنود مدونة السلوك الوظيفي في موقع الوزارة بشكل مستمر لتوعية العاملين بها .</a:t>
            </a:r>
          </a:p>
          <a:p>
            <a:pPr algn="justLow" rtl="1">
              <a:lnSpc>
                <a:spcPct val="150000"/>
              </a:lnSpc>
            </a:pPr>
            <a:r>
              <a:rPr lang="ar-KW" sz="2000" b="1" dirty="0">
                <a:solidFill>
                  <a:srgbClr val="002060"/>
                </a:solidFill>
              </a:rPr>
              <a:t>تم عمل استبيان لمدى معرفة العاملين بالجهة على التشريعات وتفسيراتها واليه تطبيقها.</a:t>
            </a:r>
          </a:p>
          <a:p>
            <a:pPr algn="justLow" rtl="1">
              <a:lnSpc>
                <a:spcPct val="150000"/>
              </a:lnSpc>
            </a:pPr>
            <a:r>
              <a:rPr lang="ar-KW" sz="2000" b="1" dirty="0">
                <a:solidFill>
                  <a:srgbClr val="002060"/>
                </a:solidFill>
              </a:rPr>
              <a:t>تم عمل استبيان لمدى معرفة العاملين بالوزارة على وعي واقتناع برؤية الوزارة وأهدافها في المجتمع.</a:t>
            </a:r>
          </a:p>
          <a:p>
            <a:pPr algn="justLow" rtl="1">
              <a:lnSpc>
                <a:spcPct val="150000"/>
              </a:lnSpc>
            </a:pPr>
            <a:endParaRPr lang="ar-KW" sz="2000" b="1" dirty="0">
              <a:solidFill>
                <a:srgbClr val="002060"/>
              </a:solidFill>
            </a:endParaRPr>
          </a:p>
          <a:p>
            <a:pPr marL="457200" indent="-457200" algn="justLow" rtl="1">
              <a:lnSpc>
                <a:spcPct val="150000"/>
              </a:lnSpc>
              <a:buFont typeface="+mj-lt"/>
              <a:buAutoNum type="arabicPeriod"/>
            </a:pPr>
            <a:endParaRPr lang="ar-SA" sz="2000" b="1" dirty="0">
              <a:solidFill>
                <a:srgbClr val="002060"/>
              </a:solidFill>
            </a:endParaRPr>
          </a:p>
        </p:txBody>
      </p:sp>
      <p:sp>
        <p:nvSpPr>
          <p:cNvPr id="4" name="Date Placeholder 3">
            <a:extLst>
              <a:ext uri="{FF2B5EF4-FFF2-40B4-BE49-F238E27FC236}">
                <a16:creationId xmlns:a16="http://schemas.microsoft.com/office/drawing/2014/main" id="{29D3458B-6B33-40C1-9E11-E140A203A5FD}"/>
              </a:ext>
            </a:extLst>
          </p:cNvPr>
          <p:cNvSpPr>
            <a:spLocks noGrp="1"/>
          </p:cNvSpPr>
          <p:nvPr>
            <p:ph type="dt" sz="half" idx="10"/>
          </p:nvPr>
        </p:nvSpPr>
        <p:spPr/>
        <p:txBody>
          <a:bodyPr/>
          <a:lstStyle/>
          <a:p>
            <a:r>
              <a:rPr lang="en-US"/>
              <a:t>06/05/2026</a:t>
            </a:r>
            <a:endParaRPr lang="en-GB" dirty="0"/>
          </a:p>
        </p:txBody>
      </p:sp>
      <p:sp>
        <p:nvSpPr>
          <p:cNvPr id="5" name="Slide Number Placeholder 4">
            <a:extLst>
              <a:ext uri="{FF2B5EF4-FFF2-40B4-BE49-F238E27FC236}">
                <a16:creationId xmlns:a16="http://schemas.microsoft.com/office/drawing/2014/main" id="{995C72AE-11A7-4116-A74A-6D2666AB9E2C}"/>
              </a:ext>
            </a:extLst>
          </p:cNvPr>
          <p:cNvSpPr>
            <a:spLocks noGrp="1"/>
          </p:cNvSpPr>
          <p:nvPr>
            <p:ph type="sldNum" sz="quarter" idx="12"/>
          </p:nvPr>
        </p:nvSpPr>
        <p:spPr/>
        <p:txBody>
          <a:bodyPr/>
          <a:lstStyle/>
          <a:p>
            <a:fld id="{D7DEAEBE-8355-498E-ABC7-7602232D4ED4}" type="slidenum">
              <a:rPr lang="en-GB" smtClean="0"/>
              <a:t>8</a:t>
            </a:fld>
            <a:endParaRPr lang="en-GB" dirty="0"/>
          </a:p>
        </p:txBody>
      </p:sp>
    </p:spTree>
    <p:extLst>
      <p:ext uri="{BB962C8B-B14F-4D97-AF65-F5344CB8AC3E}">
        <p14:creationId xmlns:p14="http://schemas.microsoft.com/office/powerpoint/2010/main" val="3333197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0A36A-EA66-F237-895A-BDF177B2CA1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960F3C-9803-28B6-12B1-6A9710A0B225}"/>
              </a:ext>
            </a:extLst>
          </p:cNvPr>
          <p:cNvSpPr>
            <a:spLocks noGrp="1"/>
          </p:cNvSpPr>
          <p:nvPr>
            <p:ph idx="1"/>
          </p:nvPr>
        </p:nvSpPr>
        <p:spPr>
          <a:xfrm>
            <a:off x="375970" y="400049"/>
            <a:ext cx="8550859" cy="5863591"/>
          </a:xfrm>
        </p:spPr>
        <p:txBody>
          <a:bodyPr>
            <a:normAutofit fontScale="62500" lnSpcReduction="20000"/>
          </a:bodyPr>
          <a:lstStyle/>
          <a:p>
            <a:pPr algn="justLow" rtl="1">
              <a:lnSpc>
                <a:spcPct val="170000"/>
              </a:lnSpc>
            </a:pPr>
            <a:r>
              <a:rPr lang="ar-KW" sz="2600" b="1" dirty="0">
                <a:solidFill>
                  <a:srgbClr val="002060"/>
                </a:solidFill>
              </a:rPr>
              <a:t>تم عمل تقييم لعناصر الحوكمة .</a:t>
            </a:r>
          </a:p>
          <a:p>
            <a:pPr algn="justLow" rtl="1">
              <a:lnSpc>
                <a:spcPct val="170000"/>
              </a:lnSpc>
            </a:pPr>
            <a:r>
              <a:rPr lang="ar-KW" sz="2600" b="1" dirty="0">
                <a:solidFill>
                  <a:srgbClr val="002060"/>
                </a:solidFill>
              </a:rPr>
              <a:t>يوجد نظام تراسل الكتروني داخلي يتم الإفصاح فيه عن القرارات الإدارية و التعاميم والمراسلات بين المسؤولين وكذلك الموظفين.</a:t>
            </a:r>
          </a:p>
          <a:p>
            <a:pPr algn="justLow" rtl="1">
              <a:lnSpc>
                <a:spcPct val="170000"/>
              </a:lnSpc>
            </a:pPr>
            <a:r>
              <a:rPr lang="ar-KW" sz="2600" b="1" dirty="0">
                <a:solidFill>
                  <a:srgbClr val="002060"/>
                </a:solidFill>
              </a:rPr>
              <a:t>الهيكل التنظيمي منشور في موقع الوزارة.</a:t>
            </a:r>
          </a:p>
          <a:p>
            <a:pPr algn="justLow" rtl="1">
              <a:lnSpc>
                <a:spcPct val="170000"/>
              </a:lnSpc>
            </a:pPr>
            <a:r>
              <a:rPr lang="ar-KW" sz="2600" b="1" dirty="0">
                <a:solidFill>
                  <a:srgbClr val="002060"/>
                </a:solidFill>
              </a:rPr>
              <a:t>تفعيل  وتطبيق  قانون حق الاطلاع ووضوح إجراءاته معلنة للجمهور في موقع الوزارة.</a:t>
            </a:r>
          </a:p>
          <a:p>
            <a:pPr algn="justLow" rtl="1">
              <a:lnSpc>
                <a:spcPct val="170000"/>
              </a:lnSpc>
            </a:pPr>
            <a:r>
              <a:rPr lang="ar-KW" sz="2600" b="1" dirty="0">
                <a:solidFill>
                  <a:srgbClr val="002060"/>
                </a:solidFill>
              </a:rPr>
              <a:t> تم صدور الهيكل التنظيمي الجديد بالقرار الوزاري رقم 160لعام 2025 بتاريخ 5-8-2025 والمعدل بالقرار الوزاري 162/2025بتاريخ 25-8-2025.</a:t>
            </a:r>
            <a:endParaRPr lang="en-GB" sz="2600" b="1" dirty="0">
              <a:solidFill>
                <a:srgbClr val="002060"/>
              </a:solidFill>
            </a:endParaRPr>
          </a:p>
          <a:p>
            <a:pPr algn="justLow" rtl="1">
              <a:lnSpc>
                <a:spcPct val="170000"/>
              </a:lnSpc>
            </a:pPr>
            <a:r>
              <a:rPr lang="ar-KW" sz="2600" b="1" dirty="0">
                <a:solidFill>
                  <a:srgbClr val="002060"/>
                </a:solidFill>
              </a:rPr>
              <a:t>تصميم قوالب مخصصة للقرارات الصادرة من كافة الإدارات لرفعها في موقع وزارة التجارة والصناعة .</a:t>
            </a:r>
          </a:p>
          <a:p>
            <a:pPr algn="justLow" rtl="1">
              <a:lnSpc>
                <a:spcPct val="170000"/>
              </a:lnSpc>
            </a:pPr>
            <a:r>
              <a:rPr lang="ar-KW" sz="2600" b="1" dirty="0">
                <a:solidFill>
                  <a:srgbClr val="002060"/>
                </a:solidFill>
              </a:rPr>
              <a:t>وضع ايميل خاص لاستقبال الشكاوي و المقترحات الخاصة لاحتياجات المراجعين  من خارج دولة الكويت.</a:t>
            </a:r>
          </a:p>
          <a:p>
            <a:pPr algn="justLow" rtl="1">
              <a:lnSpc>
                <a:spcPct val="170000"/>
              </a:lnSpc>
            </a:pPr>
            <a:r>
              <a:rPr lang="ar-KW" sz="2600" b="1" dirty="0">
                <a:solidFill>
                  <a:srgbClr val="002060"/>
                </a:solidFill>
              </a:rPr>
              <a:t>سوف يتم عمل حملة لمدونة سلوك الوظيفي في اليوم العالمي لمكافحة الفساد بتاريخ 9 ديسمبر 2026</a:t>
            </a:r>
          </a:p>
          <a:p>
            <a:pPr algn="justLow" rtl="1">
              <a:lnSpc>
                <a:spcPct val="170000"/>
              </a:lnSpc>
            </a:pPr>
            <a:r>
              <a:rPr lang="ar-KW" sz="2600" b="1" dirty="0">
                <a:solidFill>
                  <a:srgbClr val="002060"/>
                </a:solidFill>
              </a:rPr>
              <a:t>وضع ضابط أخلاقي لاستقبال  الشكاوي والرد على الاستفسارات عن طريق الإيميل .</a:t>
            </a:r>
            <a:endParaRPr lang="en-US" sz="2600" b="1" dirty="0">
              <a:solidFill>
                <a:srgbClr val="002060"/>
              </a:solidFill>
            </a:endParaRPr>
          </a:p>
          <a:p>
            <a:pPr algn="justLow" rtl="1">
              <a:lnSpc>
                <a:spcPct val="170000"/>
              </a:lnSpc>
            </a:pPr>
            <a:r>
              <a:rPr lang="ar-KW" sz="2600" b="1" dirty="0">
                <a:solidFill>
                  <a:srgbClr val="002060"/>
                </a:solidFill>
              </a:rPr>
              <a:t>وضع باركود مدونة السلوك الوظيفي في قرار التعيين لاطلاع الموظفين الجدد عليه للتوقيع .</a:t>
            </a:r>
          </a:p>
          <a:p>
            <a:pPr algn="justLow" rtl="1">
              <a:lnSpc>
                <a:spcPct val="150000"/>
              </a:lnSpc>
            </a:pPr>
            <a:endParaRPr lang="en-GB" sz="2000" b="1" dirty="0">
              <a:solidFill>
                <a:srgbClr val="002060"/>
              </a:solidFill>
            </a:endParaRPr>
          </a:p>
          <a:p>
            <a:pPr algn="justLow" rtl="1">
              <a:lnSpc>
                <a:spcPct val="150000"/>
              </a:lnSpc>
            </a:pPr>
            <a:endParaRPr lang="en-GB" sz="2000" b="1" dirty="0">
              <a:solidFill>
                <a:srgbClr val="005696"/>
              </a:solidFill>
              <a:effectLst>
                <a:outerShdw blurRad="50800" dist="38100" dir="5400000" algn="t" rotWithShape="0">
                  <a:prstClr val="black">
                    <a:alpha val="40000"/>
                  </a:prstClr>
                </a:outerShdw>
              </a:effectLst>
            </a:endParaRPr>
          </a:p>
          <a:p>
            <a:pPr algn="justLow" rtl="1">
              <a:lnSpc>
                <a:spcPct val="150000"/>
              </a:lnSpc>
            </a:pPr>
            <a:endParaRPr lang="ar-KW" sz="2000" b="1" dirty="0">
              <a:solidFill>
                <a:srgbClr val="002060"/>
              </a:solidFill>
            </a:endParaRPr>
          </a:p>
          <a:p>
            <a:pPr algn="justLow" rtl="1">
              <a:lnSpc>
                <a:spcPct val="150000"/>
              </a:lnSpc>
            </a:pPr>
            <a:endParaRPr lang="ar-KW" sz="2000" b="1" dirty="0">
              <a:solidFill>
                <a:srgbClr val="002060"/>
              </a:solidFill>
            </a:endParaRPr>
          </a:p>
          <a:p>
            <a:pPr marL="0" indent="0" algn="justLow" rtl="1">
              <a:lnSpc>
                <a:spcPct val="150000"/>
              </a:lnSpc>
              <a:buNone/>
            </a:pPr>
            <a:endParaRPr lang="ar-SA" sz="2000" b="1" dirty="0">
              <a:solidFill>
                <a:srgbClr val="002060"/>
              </a:solidFill>
            </a:endParaRPr>
          </a:p>
        </p:txBody>
      </p:sp>
      <p:sp>
        <p:nvSpPr>
          <p:cNvPr id="2" name="Date Placeholder 1">
            <a:extLst>
              <a:ext uri="{FF2B5EF4-FFF2-40B4-BE49-F238E27FC236}">
                <a16:creationId xmlns:a16="http://schemas.microsoft.com/office/drawing/2014/main" id="{04199D85-82A5-4526-9CC6-25546C285CBE}"/>
              </a:ext>
            </a:extLst>
          </p:cNvPr>
          <p:cNvSpPr>
            <a:spLocks noGrp="1"/>
          </p:cNvSpPr>
          <p:nvPr>
            <p:ph type="dt" sz="half" idx="10"/>
          </p:nvPr>
        </p:nvSpPr>
        <p:spPr/>
        <p:txBody>
          <a:bodyPr/>
          <a:lstStyle/>
          <a:p>
            <a:r>
              <a:rPr lang="en-US"/>
              <a:t>06/05/2026</a:t>
            </a:r>
            <a:endParaRPr lang="en-GB" dirty="0"/>
          </a:p>
        </p:txBody>
      </p:sp>
      <p:sp>
        <p:nvSpPr>
          <p:cNvPr id="4" name="Slide Number Placeholder 3">
            <a:extLst>
              <a:ext uri="{FF2B5EF4-FFF2-40B4-BE49-F238E27FC236}">
                <a16:creationId xmlns:a16="http://schemas.microsoft.com/office/drawing/2014/main" id="{380489E0-8839-4FEF-BDBA-EC94835E8D65}"/>
              </a:ext>
            </a:extLst>
          </p:cNvPr>
          <p:cNvSpPr>
            <a:spLocks noGrp="1"/>
          </p:cNvSpPr>
          <p:nvPr>
            <p:ph type="sldNum" sz="quarter" idx="12"/>
          </p:nvPr>
        </p:nvSpPr>
        <p:spPr/>
        <p:txBody>
          <a:bodyPr/>
          <a:lstStyle/>
          <a:p>
            <a:fld id="{D7DEAEBE-8355-498E-ABC7-7602232D4ED4}" type="slidenum">
              <a:rPr lang="en-GB" smtClean="0"/>
              <a:t>9</a:t>
            </a:fld>
            <a:endParaRPr lang="en-GB" dirty="0"/>
          </a:p>
        </p:txBody>
      </p:sp>
    </p:spTree>
    <p:extLst>
      <p:ext uri="{BB962C8B-B14F-4D97-AF65-F5344CB8AC3E}">
        <p14:creationId xmlns:p14="http://schemas.microsoft.com/office/powerpoint/2010/main" val="735183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788"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F05889D-E73D-44F0-853E-1FF86E4CCCD6}">
  <we:reference id="wa200005566" version="3.0.0.2" store="en-US" storeType="OMEX"/>
  <we:alternateReferences>
    <we:reference id="wa200005566" version="3.0.0.2"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1559</TotalTime>
  <Words>4314</Words>
  <Application>Microsoft Office PowerPoint</Application>
  <PresentationFormat>Widescreen</PresentationFormat>
  <Paragraphs>485</Paragraphs>
  <Slides>38</Slides>
  <Notes>26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38</vt:i4>
      </vt:variant>
    </vt:vector>
  </HeadingPairs>
  <TitlesOfParts>
    <vt:vector size="48" baseType="lpstr">
      <vt:lpstr>Aptos</vt:lpstr>
      <vt:lpstr>Aptos Display</vt:lpstr>
      <vt:lpstr>Arial</vt:lpstr>
      <vt:lpstr>Calibri</vt:lpstr>
      <vt:lpstr>DroidArabicKufiRegular</vt:lpstr>
      <vt:lpstr>Dubai</vt:lpstr>
      <vt:lpstr>Segoe UI</vt:lpstr>
      <vt:lpstr>Times New Roman</vt:lpstr>
      <vt:lpstr>Wingdings</vt:lpstr>
      <vt:lpstr>Office Theme</vt:lpstr>
      <vt:lpstr>تقرير تنفيذ الحوكمة المؤسسية في وزارة التجارة والصناعة 2025</vt:lpstr>
      <vt:lpstr>PowerPoint Presentation</vt:lpstr>
      <vt:lpstr>PowerPoint Presentation</vt:lpstr>
      <vt:lpstr>المقدمة</vt:lpstr>
      <vt:lpstr>مرجعيات التقرير</vt:lpstr>
      <vt:lpstr>الجهات المشاركة لتطبيق الحوكمة</vt:lpstr>
      <vt:lpstr>فريق الحوكمة </vt:lpstr>
      <vt:lpstr>الإجراءات التي قام بها فريق الحوكمة المؤسسية لتفعيل الحوكمة بالوزارة:</vt:lpstr>
      <vt:lpstr>PowerPoint Presentation</vt:lpstr>
      <vt:lpstr>التحديات التي تواجه الوزارة في تطبيق الحوكمة المؤسسية </vt:lpstr>
      <vt:lpstr>تطبيقات الحوكمة في وزارة التجارة في مجال التحول الرقمي </vt:lpstr>
      <vt:lpstr>تطبيقات الحوكمة في وزارة التجارة في مجال المشروعات والخطط</vt:lpstr>
      <vt:lpstr>تطبيقات الحوكمة في وزارة التجارة في شأن التدريب وأدلة العمل</vt:lpstr>
      <vt:lpstr>تطبيقات الحوكمة في وزارة التجارة في مجال مؤشر المسألة</vt:lpstr>
      <vt:lpstr>أبرز توصيات فريق عمل الحوكمة </vt:lpstr>
      <vt:lpstr>تابع/ أبرز توصيات فريق عمل الحوكمة </vt:lpstr>
      <vt:lpstr>التقييم المؤسسي لوزارة التجارة </vt:lpstr>
      <vt:lpstr>مؤشرات الشفافية </vt:lpstr>
      <vt:lpstr>PowerPoint Presentation</vt:lpstr>
      <vt:lpstr>مؤشرات المساءلة </vt:lpstr>
      <vt:lpstr>PowerPoint Presentation</vt:lpstr>
      <vt:lpstr>مؤشرات النزاهة </vt:lpstr>
      <vt:lpstr>PowerPoint Presentation</vt:lpstr>
      <vt:lpstr>مؤشر العدالة والمساواة </vt:lpstr>
      <vt:lpstr>PowerPoint Presentation</vt:lpstr>
      <vt:lpstr>مؤشرات المشاركة </vt:lpstr>
      <vt:lpstr>PowerPoint Presentation</vt:lpstr>
      <vt:lpstr>PowerPoint Presentation</vt:lpstr>
      <vt:lpstr>مؤشرات الاستدامة </vt:lpstr>
      <vt:lpstr>تابع /مؤشرات الاستدامة </vt:lpstr>
      <vt:lpstr>التوصيات:                                                                                      </vt:lpstr>
      <vt:lpstr>PowerPoint Presentation</vt:lpstr>
      <vt:lpstr>PowerPoint Presentation</vt:lpstr>
      <vt:lpstr>PowerPoint Presentation</vt:lpstr>
      <vt:lpstr>PowerPoint Presentation</vt:lpstr>
      <vt:lpstr>تقييم حالة الحوكمة بالوزارة خلال عام 2025م</vt:lpstr>
      <vt:lpstr>الرسم البياني </vt:lpstr>
      <vt:lpstr>الخاتمة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تقرير تنفيذ الحوكمة المؤسسية في وزارة التجارة والصناعة</dc:title>
  <dc:creator>Fahad Abdullah</dc:creator>
  <cp:lastModifiedBy>Shaimaa Ashkanani</cp:lastModifiedBy>
  <cp:revision>168</cp:revision>
  <cp:lastPrinted>2025-05-08T10:05:54Z</cp:lastPrinted>
  <dcterms:created xsi:type="dcterms:W3CDTF">2024-12-19T09:31:21Z</dcterms:created>
  <dcterms:modified xsi:type="dcterms:W3CDTF">2026-05-24T06:51:43Z</dcterms:modified>
</cp:coreProperties>
</file>