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5"/>
  </p:notesMasterIdLst>
  <p:sldIdLst>
    <p:sldId id="256" r:id="rId2"/>
    <p:sldId id="258" r:id="rId3"/>
    <p:sldId id="259" r:id="rId4"/>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7" autoAdjust="0"/>
    <p:restoredTop sz="94660"/>
  </p:normalViewPr>
  <p:slideViewPr>
    <p:cSldViewPr snapToGrid="0">
      <p:cViewPr>
        <p:scale>
          <a:sx n="66" d="100"/>
          <a:sy n="66" d="100"/>
        </p:scale>
        <p:origin x="421"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had Abdullah" userId="843eb7b52183be6f" providerId="LiveId" clId="{AB76DB88-97AD-4DC8-AF66-D61B904A43DD}"/>
    <pc:docChg chg="undo custSel delSld modSld">
      <pc:chgData name="Fahad Abdullah" userId="843eb7b52183be6f" providerId="LiveId" clId="{AB76DB88-97AD-4DC8-AF66-D61B904A43DD}" dt="2025-07-06T08:07:55.350" v="56" actId="20577"/>
      <pc:docMkLst>
        <pc:docMk/>
      </pc:docMkLst>
      <pc:sldChg chg="modSp mod">
        <pc:chgData name="Fahad Abdullah" userId="843eb7b52183be6f" providerId="LiveId" clId="{AB76DB88-97AD-4DC8-AF66-D61B904A43DD}" dt="2025-07-06T08:07:55.350" v="56" actId="20577"/>
        <pc:sldMkLst>
          <pc:docMk/>
          <pc:sldMk cId="1492665056" sldId="256"/>
        </pc:sldMkLst>
        <pc:spChg chg="mod">
          <ac:chgData name="Fahad Abdullah" userId="843eb7b52183be6f" providerId="LiveId" clId="{AB76DB88-97AD-4DC8-AF66-D61B904A43DD}" dt="2025-07-06T08:07:55.350" v="56" actId="20577"/>
          <ac:spMkLst>
            <pc:docMk/>
            <pc:sldMk cId="1492665056" sldId="256"/>
            <ac:spMk id="3" creationId="{E4543AAB-93A1-194F-83D6-15AF720A17F2}"/>
          </ac:spMkLst>
        </pc:spChg>
      </pc:sldChg>
      <pc:sldChg chg="del">
        <pc:chgData name="Fahad Abdullah" userId="843eb7b52183be6f" providerId="LiveId" clId="{AB76DB88-97AD-4DC8-AF66-D61B904A43DD}" dt="2025-07-06T07:22:29.731" v="22" actId="47"/>
        <pc:sldMkLst>
          <pc:docMk/>
          <pc:sldMk cId="7634986" sldId="257"/>
        </pc:sldMkLst>
      </pc:sldChg>
    </pc:docChg>
  </pc:docChgLst>
  <pc:docChgLst>
    <pc:chgData name="Fahad Abdullah" userId="843eb7b52183be6f" providerId="LiveId" clId="{83AA4A6D-B82A-44C4-83CB-EC47CD27718E}"/>
    <pc:docChg chg="custSel addSld modSld">
      <pc:chgData name="Fahad Abdullah" userId="843eb7b52183be6f" providerId="LiveId" clId="{83AA4A6D-B82A-44C4-83CB-EC47CD27718E}" dt="2025-06-15T22:58:24.304" v="415" actId="20577"/>
      <pc:docMkLst>
        <pc:docMk/>
      </pc:docMkLst>
      <pc:sldChg chg="addSp modSp mod">
        <pc:chgData name="Fahad Abdullah" userId="843eb7b52183be6f" providerId="LiveId" clId="{83AA4A6D-B82A-44C4-83CB-EC47CD27718E}" dt="2025-06-15T22:58:24.304" v="415" actId="20577"/>
        <pc:sldMkLst>
          <pc:docMk/>
          <pc:sldMk cId="1492665056" sldId="256"/>
        </pc:sldMkLst>
        <pc:spChg chg="mod">
          <ac:chgData name="Fahad Abdullah" userId="843eb7b52183be6f" providerId="LiveId" clId="{83AA4A6D-B82A-44C4-83CB-EC47CD27718E}" dt="2025-06-15T22:58:24.304" v="415" actId="20577"/>
          <ac:spMkLst>
            <pc:docMk/>
            <pc:sldMk cId="1492665056" sldId="256"/>
            <ac:spMk id="3" creationId="{E4543AAB-93A1-194F-83D6-15AF720A17F2}"/>
          </ac:spMkLst>
        </pc:spChg>
        <pc:spChg chg="add mod">
          <ac:chgData name="Fahad Abdullah" userId="843eb7b52183be6f" providerId="LiveId" clId="{83AA4A6D-B82A-44C4-83CB-EC47CD27718E}" dt="2025-06-15T08:15:34.628" v="393" actId="1076"/>
          <ac:spMkLst>
            <pc:docMk/>
            <pc:sldMk cId="1492665056" sldId="256"/>
            <ac:spMk id="8" creationId="{F3BE87DA-4F58-343A-C2B9-565711597008}"/>
          </ac:spMkLst>
        </pc:spChg>
        <pc:spChg chg="add mod">
          <ac:chgData name="Fahad Abdullah" userId="843eb7b52183be6f" providerId="LiveId" clId="{83AA4A6D-B82A-44C4-83CB-EC47CD27718E}" dt="2025-06-15T08:16:10.724" v="414" actId="20577"/>
          <ac:spMkLst>
            <pc:docMk/>
            <pc:sldMk cId="1492665056" sldId="256"/>
            <ac:spMk id="9" creationId="{51760AC0-5DBC-50FE-C310-72D55CBF8B79}"/>
          </ac:spMkLst>
        </pc:spChg>
      </pc:sldChg>
      <pc:sldChg chg="addSp delSp modSp new mod">
        <pc:chgData name="Fahad Abdullah" userId="843eb7b52183be6f" providerId="LiveId" clId="{83AA4A6D-B82A-44C4-83CB-EC47CD27718E}" dt="2025-06-14T20:19:11.523" v="235" actId="1076"/>
        <pc:sldMkLst>
          <pc:docMk/>
          <pc:sldMk cId="7634986" sldId="257"/>
        </pc:sldMkLst>
      </pc:sldChg>
      <pc:sldChg chg="addSp delSp modSp add mod">
        <pc:chgData name="Fahad Abdullah" userId="843eb7b52183be6f" providerId="LiveId" clId="{83AA4A6D-B82A-44C4-83CB-EC47CD27718E}" dt="2025-06-14T20:41:23.501" v="391" actId="13901"/>
        <pc:sldMkLst>
          <pc:docMk/>
          <pc:sldMk cId="3060703500" sldId="258"/>
        </pc:sldMkLst>
        <pc:spChg chg="mod">
          <ac:chgData name="Fahad Abdullah" userId="843eb7b52183be6f" providerId="LiveId" clId="{83AA4A6D-B82A-44C4-83CB-EC47CD27718E}" dt="2025-06-14T20:19:47.250" v="242" actId="20577"/>
          <ac:spMkLst>
            <pc:docMk/>
            <pc:sldMk cId="3060703500" sldId="258"/>
            <ac:spMk id="2" creationId="{38CBD7A8-70C5-8845-9F5E-570482B2D928}"/>
          </ac:spMkLst>
        </pc:spChg>
        <pc:spChg chg="mod">
          <ac:chgData name="Fahad Abdullah" userId="843eb7b52183be6f" providerId="LiveId" clId="{83AA4A6D-B82A-44C4-83CB-EC47CD27718E}" dt="2025-06-14T20:34:51.738" v="373" actId="1076"/>
          <ac:spMkLst>
            <pc:docMk/>
            <pc:sldMk cId="3060703500" sldId="258"/>
            <ac:spMk id="6" creationId="{CECD5648-A6A3-BC58-8A25-658B9F752A73}"/>
          </ac:spMkLst>
        </pc:spChg>
        <pc:spChg chg="mod">
          <ac:chgData name="Fahad Abdullah" userId="843eb7b52183be6f" providerId="LiveId" clId="{83AA4A6D-B82A-44C4-83CB-EC47CD27718E}" dt="2025-06-14T20:35:17.565" v="375" actId="1076"/>
          <ac:spMkLst>
            <pc:docMk/>
            <pc:sldMk cId="3060703500" sldId="258"/>
            <ac:spMk id="9" creationId="{AE3117DC-71F9-2897-C225-D698DAF83210}"/>
          </ac:spMkLst>
        </pc:spChg>
        <pc:spChg chg="mod">
          <ac:chgData name="Fahad Abdullah" userId="843eb7b52183be6f" providerId="LiveId" clId="{83AA4A6D-B82A-44C4-83CB-EC47CD27718E}" dt="2025-06-14T20:39:03.067" v="377" actId="1076"/>
          <ac:spMkLst>
            <pc:docMk/>
            <pc:sldMk cId="3060703500" sldId="258"/>
            <ac:spMk id="12" creationId="{01998F0C-3F48-DC19-E434-ACB4AFE36BD9}"/>
          </ac:spMkLst>
        </pc:spChg>
        <pc:spChg chg="mod">
          <ac:chgData name="Fahad Abdullah" userId="843eb7b52183be6f" providerId="LiveId" clId="{83AA4A6D-B82A-44C4-83CB-EC47CD27718E}" dt="2025-06-14T20:39:10.245" v="378" actId="1076"/>
          <ac:spMkLst>
            <pc:docMk/>
            <pc:sldMk cId="3060703500" sldId="258"/>
            <ac:spMk id="13" creationId="{974ECF44-0F70-02B8-8D19-E48F594E0DA1}"/>
          </ac:spMkLst>
        </pc:spChg>
        <pc:spChg chg="mod">
          <ac:chgData name="Fahad Abdullah" userId="843eb7b52183be6f" providerId="LiveId" clId="{83AA4A6D-B82A-44C4-83CB-EC47CD27718E}" dt="2025-06-14T20:39:20.265" v="379" actId="1076"/>
          <ac:spMkLst>
            <pc:docMk/>
            <pc:sldMk cId="3060703500" sldId="258"/>
            <ac:spMk id="14" creationId="{DF0FB238-F7A0-0480-1724-A8ACB8864EBC}"/>
          </ac:spMkLst>
        </pc:spChg>
        <pc:spChg chg="add mod">
          <ac:chgData name="Fahad Abdullah" userId="843eb7b52183be6f" providerId="LiveId" clId="{83AA4A6D-B82A-44C4-83CB-EC47CD27718E}" dt="2025-06-14T20:41:23.501" v="391" actId="13901"/>
          <ac:spMkLst>
            <pc:docMk/>
            <pc:sldMk cId="3060703500" sldId="258"/>
            <ac:spMk id="15" creationId="{909A667A-57EE-6986-2FFB-DCF7A5B2AEF2}"/>
          </ac:spMkLst>
        </pc:spChg>
        <pc:picChg chg="mod">
          <ac:chgData name="Fahad Abdullah" userId="843eb7b52183be6f" providerId="LiveId" clId="{83AA4A6D-B82A-44C4-83CB-EC47CD27718E}" dt="2025-06-14T20:34:42.522" v="372" actId="1076"/>
          <ac:picMkLst>
            <pc:docMk/>
            <pc:sldMk cId="3060703500" sldId="258"/>
            <ac:picMk id="5" creationId="{7D005E97-E4FC-592F-AABC-E3127E02E846}"/>
          </ac:picMkLst>
        </pc:picChg>
        <pc:picChg chg="mod">
          <ac:chgData name="Fahad Abdullah" userId="843eb7b52183be6f" providerId="LiveId" clId="{83AA4A6D-B82A-44C4-83CB-EC47CD27718E}" dt="2025-06-14T20:35:06.927" v="374" actId="1076"/>
          <ac:picMkLst>
            <pc:docMk/>
            <pc:sldMk cId="3060703500" sldId="258"/>
            <ac:picMk id="8" creationId="{C71C7714-D0E1-9EA8-0F9C-3415E4DA1981}"/>
          </ac:picMkLst>
        </pc:picChg>
        <pc:picChg chg="add mod">
          <ac:chgData name="Fahad Abdullah" userId="843eb7b52183be6f" providerId="LiveId" clId="{83AA4A6D-B82A-44C4-83CB-EC47CD27718E}" dt="2025-06-14T20:38:53.110" v="376" actId="1076"/>
          <ac:picMkLst>
            <pc:docMk/>
            <pc:sldMk cId="3060703500" sldId="258"/>
            <ac:picMk id="10" creationId="{44296FD7-8096-2FDB-7D4F-17422A54F64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17BA07C6-589C-4F95-8E6D-81BAF3B228AF}" type="datetimeFigureOut">
              <a:rPr lang="en-GB" smtClean="0"/>
              <a:t>06/07/2025</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2D2CB91B-642F-4892-AC00-9AEEB8450248}" type="slidenum">
              <a:rPr lang="en-GB" smtClean="0"/>
              <a:t>‹#›</a:t>
            </a:fld>
            <a:endParaRPr lang="en-GB"/>
          </a:p>
        </p:txBody>
      </p:sp>
    </p:spTree>
    <p:extLst>
      <p:ext uri="{BB962C8B-B14F-4D97-AF65-F5344CB8AC3E}">
        <p14:creationId xmlns:p14="http://schemas.microsoft.com/office/powerpoint/2010/main" val="1777464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D2CB91B-642F-4892-AC00-9AEEB8450248}" type="slidenum">
              <a:rPr lang="en-GB" smtClean="0"/>
              <a:t>1</a:t>
            </a:fld>
            <a:endParaRPr lang="en-GB"/>
          </a:p>
        </p:txBody>
      </p:sp>
    </p:spTree>
    <p:extLst>
      <p:ext uri="{BB962C8B-B14F-4D97-AF65-F5344CB8AC3E}">
        <p14:creationId xmlns:p14="http://schemas.microsoft.com/office/powerpoint/2010/main" val="25603990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11CAF5E5-62A9-4DED-A5C0-ABC059CB3E39}" type="datetimeFigureOut">
              <a:rPr lang="en-GB" smtClean="0"/>
              <a:t>06/07/2025</a:t>
            </a:fld>
            <a:endParaRPr lang="en-GB"/>
          </a:p>
        </p:txBody>
      </p:sp>
      <p:sp>
        <p:nvSpPr>
          <p:cNvPr id="5" name="Footer Placeholder 4"/>
          <p:cNvSpPr>
            <a:spLocks noGrp="1"/>
          </p:cNvSpPr>
          <p:nvPr>
            <p:ph type="ftr" sz="quarter" idx="11"/>
          </p:nvPr>
        </p:nvSpPr>
        <p:spPr>
          <a:xfrm>
            <a:off x="1876424" y="5410201"/>
            <a:ext cx="5124886" cy="365125"/>
          </a:xfrm>
        </p:spPr>
        <p:txBody>
          <a:bodyPr/>
          <a:lstStyle/>
          <a:p>
            <a:endParaRPr lang="en-GB"/>
          </a:p>
        </p:txBody>
      </p:sp>
      <p:sp>
        <p:nvSpPr>
          <p:cNvPr id="6" name="Slide Number Placeholder 5"/>
          <p:cNvSpPr>
            <a:spLocks noGrp="1"/>
          </p:cNvSpPr>
          <p:nvPr>
            <p:ph type="sldNum" sz="quarter" idx="12"/>
          </p:nvPr>
        </p:nvSpPr>
        <p:spPr>
          <a:xfrm>
            <a:off x="9896911" y="5410199"/>
            <a:ext cx="771089" cy="365125"/>
          </a:xfrm>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4215597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CAF5E5-62A9-4DED-A5C0-ABC059CB3E39}" type="datetimeFigureOut">
              <a:rPr lang="en-GB" smtClean="0"/>
              <a:t>06/07/2025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3437752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CAF5E5-62A9-4DED-A5C0-ABC059CB3E39}" type="datetimeFigureOut">
              <a:rPr lang="en-GB" smtClean="0"/>
              <a:t>06/07/2025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34576712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CAF5E5-62A9-4DED-A5C0-ABC059CB3E39}" type="datetimeFigureOut">
              <a:rPr lang="en-GB" smtClean="0"/>
              <a:t>06/07/2025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DDA693-0DC1-4DA9-9360-481C9978398C}" type="slidenum">
              <a:rPr lang="en-GB" smtClean="0"/>
              <a:t>‹#›</a:t>
            </a:fld>
            <a:endParaRPr lang="en-GB"/>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9777197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CAF5E5-62A9-4DED-A5C0-ABC059CB3E39}" type="datetimeFigureOut">
              <a:rPr lang="en-GB" smtClean="0"/>
              <a:t>06/07/2025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29620184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1CAF5E5-62A9-4DED-A5C0-ABC059CB3E39}" type="datetimeFigureOut">
              <a:rPr lang="en-GB" smtClean="0"/>
              <a:t>06/07/2025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46479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1CAF5E5-62A9-4DED-A5C0-ABC059CB3E39}" type="datetimeFigureOut">
              <a:rPr lang="en-GB" smtClean="0"/>
              <a:t>06/07/2025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37367768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CAF5E5-62A9-4DED-A5C0-ABC059CB3E39}" type="datetimeFigureOut">
              <a:rPr lang="en-GB" smtClean="0"/>
              <a:t>06/07/2025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32928053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CAF5E5-62A9-4DED-A5C0-ABC059CB3E39}" type="datetimeFigureOut">
              <a:rPr lang="en-GB" smtClean="0"/>
              <a:t>06/07/2025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2855662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CAF5E5-62A9-4DED-A5C0-ABC059CB3E39}" type="datetimeFigureOut">
              <a:rPr lang="en-GB" smtClean="0"/>
              <a:t>06/07/2025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1458633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CAF5E5-62A9-4DED-A5C0-ABC059CB3E39}" type="datetimeFigureOut">
              <a:rPr lang="en-GB" smtClean="0"/>
              <a:t>06/07/2025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195867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CAF5E5-62A9-4DED-A5C0-ABC059CB3E39}" type="datetimeFigureOut">
              <a:rPr lang="en-GB" smtClean="0"/>
              <a:t>06/07/2025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1317075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CAF5E5-62A9-4DED-A5C0-ABC059CB3E39}" type="datetimeFigureOut">
              <a:rPr lang="en-GB" smtClean="0"/>
              <a:t>06/07/2025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214087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CAF5E5-62A9-4DED-A5C0-ABC059CB3E39}" type="datetimeFigureOut">
              <a:rPr lang="en-GB" smtClean="0"/>
              <a:t>06/07/2025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712208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CAF5E5-62A9-4DED-A5C0-ABC059CB3E39}" type="datetimeFigureOut">
              <a:rPr lang="en-GB" smtClean="0"/>
              <a:t>06/07/2025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2102887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CAF5E5-62A9-4DED-A5C0-ABC059CB3E39}" type="datetimeFigureOut">
              <a:rPr lang="en-GB" smtClean="0"/>
              <a:t>06/07/2025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1055535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CAF5E5-62A9-4DED-A5C0-ABC059CB3E39}" type="datetimeFigureOut">
              <a:rPr lang="en-GB" smtClean="0"/>
              <a:t>06/07/2025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DDA693-0DC1-4DA9-9360-481C9978398C}" type="slidenum">
              <a:rPr lang="en-GB" smtClean="0"/>
              <a:t>‹#›</a:t>
            </a:fld>
            <a:endParaRPr lang="en-GB"/>
          </a:p>
        </p:txBody>
      </p:sp>
    </p:spTree>
    <p:extLst>
      <p:ext uri="{BB962C8B-B14F-4D97-AF65-F5344CB8AC3E}">
        <p14:creationId xmlns:p14="http://schemas.microsoft.com/office/powerpoint/2010/main" val="3725926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1CAF5E5-62A9-4DED-A5C0-ABC059CB3E39}" type="datetimeFigureOut">
              <a:rPr lang="en-GB" smtClean="0"/>
              <a:t>06/07/2025</a:t>
            </a:fld>
            <a:endParaRPr lang="en-GB"/>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EDDA693-0DC1-4DA9-9360-481C9978398C}" type="slidenum">
              <a:rPr lang="en-GB" smtClean="0"/>
              <a:t>‹#›</a:t>
            </a:fld>
            <a:endParaRPr lang="en-GB"/>
          </a:p>
        </p:txBody>
      </p:sp>
    </p:spTree>
    <p:extLst>
      <p:ext uri="{BB962C8B-B14F-4D97-AF65-F5344CB8AC3E}">
        <p14:creationId xmlns:p14="http://schemas.microsoft.com/office/powerpoint/2010/main" val="429364162"/>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kdipa.gov.kw/wp-content/uploads/2021/11/info_access_law.pd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4.svg"/><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mailto:I@moci.gov.kw" TargetMode="External"/><Relationship Id="rId5" Type="http://schemas.openxmlformats.org/officeDocument/2006/relationships/image" Target="../media/image6.sv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4.svg"/><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hyperlink" Target="mailto:I@moci.gov.kw" TargetMode="External"/><Relationship Id="rId5" Type="http://schemas.openxmlformats.org/officeDocument/2006/relationships/image" Target="../media/image6.sv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51ABB-7598-AEFD-02BF-AEA510B1D10D}"/>
              </a:ext>
            </a:extLst>
          </p:cNvPr>
          <p:cNvSpPr>
            <a:spLocks noGrp="1"/>
          </p:cNvSpPr>
          <p:nvPr>
            <p:ph type="ctrTitle"/>
          </p:nvPr>
        </p:nvSpPr>
        <p:spPr>
          <a:xfrm>
            <a:off x="3070030" y="272226"/>
            <a:ext cx="8791575" cy="1073890"/>
          </a:xfrm>
        </p:spPr>
        <p:txBody>
          <a:bodyPr>
            <a:normAutofit/>
          </a:bodyPr>
          <a:lstStyle/>
          <a:p>
            <a:pPr algn="r" rtl="1"/>
            <a:r>
              <a:rPr lang="ar-SA" sz="6000" b="1" dirty="0"/>
              <a:t>قانون حق الاطلاع على المعلومات</a:t>
            </a:r>
            <a:endParaRPr lang="en-GB" sz="6000" dirty="0"/>
          </a:p>
        </p:txBody>
      </p:sp>
      <p:sp>
        <p:nvSpPr>
          <p:cNvPr id="3" name="Subtitle 2">
            <a:extLst>
              <a:ext uri="{FF2B5EF4-FFF2-40B4-BE49-F238E27FC236}">
                <a16:creationId xmlns:a16="http://schemas.microsoft.com/office/drawing/2014/main" id="{E4543AAB-93A1-194F-83D6-15AF720A17F2}"/>
              </a:ext>
            </a:extLst>
          </p:cNvPr>
          <p:cNvSpPr>
            <a:spLocks noGrp="1"/>
          </p:cNvSpPr>
          <p:nvPr>
            <p:ph type="subTitle" idx="1"/>
          </p:nvPr>
        </p:nvSpPr>
        <p:spPr>
          <a:xfrm>
            <a:off x="2261569" y="1410270"/>
            <a:ext cx="9600035" cy="2826683"/>
          </a:xfrm>
        </p:spPr>
        <p:txBody>
          <a:bodyPr>
            <a:normAutofit/>
          </a:bodyPr>
          <a:lstStyle/>
          <a:p>
            <a:pPr algn="just" rtl="1"/>
            <a:r>
              <a:rPr lang="ar-SA" b="1" dirty="0">
                <a:solidFill>
                  <a:schemeClr val="tx1"/>
                </a:solidFill>
              </a:rPr>
              <a:t>صدر </a:t>
            </a:r>
            <a:r>
              <a:rPr lang="ar-SA" b="1" dirty="0">
                <a:solidFill>
                  <a:schemeClr val="tx1"/>
                </a:solidFill>
                <a:hlinkClick r:id="rId3">
                  <a:extLst>
                    <a:ext uri="{A12FA001-AC4F-418D-AE19-62706E023703}">
                      <ahyp:hlinkClr xmlns:ahyp="http://schemas.microsoft.com/office/drawing/2018/hyperlinkcolor" val="tx"/>
                    </a:ext>
                  </a:extLst>
                </a:hlinkClick>
              </a:rPr>
              <a:t>القانون رقم 12 لسنة 2020 في شأن حق الاطلاع على المعلومات</a:t>
            </a:r>
            <a:r>
              <a:rPr lang="ar-SA" b="1" dirty="0">
                <a:solidFill>
                  <a:schemeClr val="tx1"/>
                </a:solidFill>
              </a:rPr>
              <a:t> المنبثق عن الالتزامات والاتفاقيات الدولية كأحد المصفوفات الدولية المعنية بتعزيز النزاهة ومكافحة الفساد،  ويهدف هذا القانون إلى حرية تداول المعلومات والحق بالاطلاع عليها ، كما يعزز إرساء مبدأ الشفافية والنزاهة في المعاملات الإدارية والاقتصادية وتعزيز الثقة في القرارات والجهات الحكومية المخاطبة به.</a:t>
            </a:r>
          </a:p>
          <a:p>
            <a:pPr algn="just" rtl="1"/>
            <a:r>
              <a:rPr lang="ar-SA" b="1" dirty="0">
                <a:solidFill>
                  <a:schemeClr val="tx1"/>
                </a:solidFill>
              </a:rPr>
              <a:t>وتنفيذاً لهذا القانون، أصدرت وزارة التجارة والصناعة قرار إداري رقم </a:t>
            </a:r>
            <a:r>
              <a:rPr lang="en-GB" b="1" dirty="0">
                <a:solidFill>
                  <a:schemeClr val="tx1"/>
                </a:solidFill>
              </a:rPr>
              <a:t>882</a:t>
            </a:r>
            <a:r>
              <a:rPr lang="ar-SA" b="1" dirty="0">
                <a:solidFill>
                  <a:schemeClr val="tx1"/>
                </a:solidFill>
              </a:rPr>
              <a:t> لسنة </a:t>
            </a:r>
            <a:r>
              <a:rPr lang="en-GB" b="1" dirty="0">
                <a:solidFill>
                  <a:schemeClr val="tx1"/>
                </a:solidFill>
              </a:rPr>
              <a:t>2025</a:t>
            </a:r>
            <a:r>
              <a:rPr lang="ar-SA" b="1" dirty="0">
                <a:solidFill>
                  <a:schemeClr val="tx1"/>
                </a:solidFill>
              </a:rPr>
              <a:t> المؤرخ 18/05/2025 بتكليف فريق الحوكمة باتخاذ كافة الإجراءات اللازمة لتنفيذ لقانون رقم 12 لسنة 2020 في شأن حق الاطلاع ولائحته التنفيذية .</a:t>
            </a:r>
          </a:p>
          <a:p>
            <a:pPr algn="just" rtl="1"/>
            <a:endParaRPr lang="en-GB" b="1" dirty="0">
              <a:solidFill>
                <a:schemeClr val="tx1"/>
              </a:solidFill>
            </a:endParaRPr>
          </a:p>
        </p:txBody>
      </p:sp>
      <p:sp>
        <p:nvSpPr>
          <p:cNvPr id="4" name="Rectangle: Rounded Corners 3">
            <a:extLst>
              <a:ext uri="{FF2B5EF4-FFF2-40B4-BE49-F238E27FC236}">
                <a16:creationId xmlns:a16="http://schemas.microsoft.com/office/drawing/2014/main" id="{E7750AC2-DFE7-913D-AC19-41DF807BE7C7}"/>
              </a:ext>
            </a:extLst>
          </p:cNvPr>
          <p:cNvSpPr/>
          <p:nvPr/>
        </p:nvSpPr>
        <p:spPr>
          <a:xfrm>
            <a:off x="8909000" y="4676703"/>
            <a:ext cx="2952604" cy="97722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5" name="TextBox 4">
            <a:extLst>
              <a:ext uri="{FF2B5EF4-FFF2-40B4-BE49-F238E27FC236}">
                <a16:creationId xmlns:a16="http://schemas.microsoft.com/office/drawing/2014/main" id="{7AE95565-057C-5943-4BFF-66C58AB27B29}"/>
              </a:ext>
            </a:extLst>
          </p:cNvPr>
          <p:cNvSpPr txBox="1"/>
          <p:nvPr/>
        </p:nvSpPr>
        <p:spPr>
          <a:xfrm>
            <a:off x="9135855" y="4903703"/>
            <a:ext cx="2498894" cy="523220"/>
          </a:xfrm>
          <a:prstGeom prst="rect">
            <a:avLst/>
          </a:prstGeom>
          <a:noFill/>
        </p:spPr>
        <p:txBody>
          <a:bodyPr wrap="square" rtlCol="0">
            <a:spAutoFit/>
          </a:bodyPr>
          <a:lstStyle/>
          <a:p>
            <a:pPr algn="ctr" rtl="1"/>
            <a:r>
              <a:rPr lang="ar-SA" sz="2800" b="1" dirty="0">
                <a:solidFill>
                  <a:schemeClr val="bg2"/>
                </a:solidFill>
              </a:rPr>
              <a:t>قانون حق الاطلاع </a:t>
            </a:r>
            <a:endParaRPr lang="en-GB" sz="2800" b="1" dirty="0">
              <a:solidFill>
                <a:schemeClr val="bg2"/>
              </a:solidFill>
            </a:endParaRPr>
          </a:p>
        </p:txBody>
      </p:sp>
      <p:sp>
        <p:nvSpPr>
          <p:cNvPr id="6" name="Rectangle: Rounded Corners 5">
            <a:extLst>
              <a:ext uri="{FF2B5EF4-FFF2-40B4-BE49-F238E27FC236}">
                <a16:creationId xmlns:a16="http://schemas.microsoft.com/office/drawing/2014/main" id="{F5A4C07C-48EE-F098-F403-C3EC6C57156F}"/>
              </a:ext>
            </a:extLst>
          </p:cNvPr>
          <p:cNvSpPr/>
          <p:nvPr/>
        </p:nvSpPr>
        <p:spPr>
          <a:xfrm>
            <a:off x="5729541" y="4676702"/>
            <a:ext cx="2952604" cy="97722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D5906273-D74A-8281-C883-BBD1227770AD}"/>
              </a:ext>
            </a:extLst>
          </p:cNvPr>
          <p:cNvSpPr txBox="1"/>
          <p:nvPr/>
        </p:nvSpPr>
        <p:spPr>
          <a:xfrm>
            <a:off x="5956396" y="4924510"/>
            <a:ext cx="2498894" cy="523220"/>
          </a:xfrm>
          <a:prstGeom prst="rect">
            <a:avLst/>
          </a:prstGeom>
          <a:noFill/>
        </p:spPr>
        <p:txBody>
          <a:bodyPr wrap="square" rtlCol="0">
            <a:spAutoFit/>
          </a:bodyPr>
          <a:lstStyle/>
          <a:p>
            <a:pPr algn="ctr" rtl="1"/>
            <a:r>
              <a:rPr lang="ar-SA" sz="2800" b="1" dirty="0">
                <a:solidFill>
                  <a:schemeClr val="bg2"/>
                </a:solidFill>
              </a:rPr>
              <a:t>اللائحة التنفيذية </a:t>
            </a:r>
            <a:endParaRPr lang="en-GB" sz="2800" b="1" dirty="0">
              <a:solidFill>
                <a:schemeClr val="bg2"/>
              </a:solidFill>
            </a:endParaRPr>
          </a:p>
        </p:txBody>
      </p:sp>
      <p:sp>
        <p:nvSpPr>
          <p:cNvPr id="8" name="Rectangle: Rounded Corners 7">
            <a:extLst>
              <a:ext uri="{FF2B5EF4-FFF2-40B4-BE49-F238E27FC236}">
                <a16:creationId xmlns:a16="http://schemas.microsoft.com/office/drawing/2014/main" id="{F3BE87DA-4F58-343A-C2B9-565711597008}"/>
              </a:ext>
            </a:extLst>
          </p:cNvPr>
          <p:cNvSpPr/>
          <p:nvPr/>
        </p:nvSpPr>
        <p:spPr>
          <a:xfrm>
            <a:off x="2663510" y="4676701"/>
            <a:ext cx="2952604" cy="97722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9" name="TextBox 8">
            <a:extLst>
              <a:ext uri="{FF2B5EF4-FFF2-40B4-BE49-F238E27FC236}">
                <a16:creationId xmlns:a16="http://schemas.microsoft.com/office/drawing/2014/main" id="{51760AC0-5DBC-50FE-C310-72D55CBF8B79}"/>
              </a:ext>
            </a:extLst>
          </p:cNvPr>
          <p:cNvSpPr txBox="1"/>
          <p:nvPr/>
        </p:nvSpPr>
        <p:spPr>
          <a:xfrm>
            <a:off x="2890365" y="4903701"/>
            <a:ext cx="2498894" cy="523220"/>
          </a:xfrm>
          <a:prstGeom prst="rect">
            <a:avLst/>
          </a:prstGeom>
          <a:noFill/>
        </p:spPr>
        <p:txBody>
          <a:bodyPr wrap="square" rtlCol="0">
            <a:spAutoFit/>
          </a:bodyPr>
          <a:lstStyle/>
          <a:p>
            <a:pPr algn="ctr" rtl="1"/>
            <a:r>
              <a:rPr lang="ar-SA" sz="2800" b="1" dirty="0">
                <a:solidFill>
                  <a:schemeClr val="bg2"/>
                </a:solidFill>
              </a:rPr>
              <a:t>الدليل الارشادي</a:t>
            </a:r>
            <a:endParaRPr lang="en-GB" sz="2800" b="1" dirty="0">
              <a:solidFill>
                <a:schemeClr val="bg2"/>
              </a:solidFill>
            </a:endParaRPr>
          </a:p>
        </p:txBody>
      </p:sp>
    </p:spTree>
    <p:extLst>
      <p:ext uri="{BB962C8B-B14F-4D97-AF65-F5344CB8AC3E}">
        <p14:creationId xmlns:p14="http://schemas.microsoft.com/office/powerpoint/2010/main" val="1492665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5EF7F0-3B30-F374-A4DF-81A50F1F9B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8CBD7A8-70C5-8845-9F5E-570482B2D928}"/>
              </a:ext>
            </a:extLst>
          </p:cNvPr>
          <p:cNvSpPr>
            <a:spLocks noGrp="1"/>
          </p:cNvSpPr>
          <p:nvPr>
            <p:ph type="title"/>
          </p:nvPr>
        </p:nvSpPr>
        <p:spPr>
          <a:xfrm>
            <a:off x="1336857" y="360253"/>
            <a:ext cx="9905998" cy="847314"/>
          </a:xfrm>
        </p:spPr>
        <p:txBody>
          <a:bodyPr>
            <a:normAutofit/>
          </a:bodyPr>
          <a:lstStyle/>
          <a:p>
            <a:pPr algn="r" rtl="1"/>
            <a:r>
              <a:rPr lang="ar-SA" sz="4400" b="1" dirty="0"/>
              <a:t>خطوات تقديم الطلب (</a:t>
            </a:r>
            <a:r>
              <a:rPr lang="en-GB" sz="4400" b="1" dirty="0"/>
              <a:t>online</a:t>
            </a:r>
            <a:r>
              <a:rPr lang="ar-SA" sz="4400" b="1" dirty="0"/>
              <a:t>)</a:t>
            </a:r>
            <a:endParaRPr lang="en-GB" sz="4400" dirty="0"/>
          </a:p>
        </p:txBody>
      </p:sp>
      <p:pic>
        <p:nvPicPr>
          <p:cNvPr id="5" name="Graphic 4" descr="Clipboard with solid fill">
            <a:extLst>
              <a:ext uri="{FF2B5EF4-FFF2-40B4-BE49-F238E27FC236}">
                <a16:creationId xmlns:a16="http://schemas.microsoft.com/office/drawing/2014/main" id="{7D005E97-E4FC-592F-AABC-E3127E02E84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335307" y="1488775"/>
            <a:ext cx="1533888" cy="1533888"/>
          </a:xfrm>
          <a:prstGeom prst="rect">
            <a:avLst/>
          </a:prstGeom>
        </p:spPr>
      </p:pic>
      <p:sp>
        <p:nvSpPr>
          <p:cNvPr id="6" name="TextBox 5">
            <a:extLst>
              <a:ext uri="{FF2B5EF4-FFF2-40B4-BE49-F238E27FC236}">
                <a16:creationId xmlns:a16="http://schemas.microsoft.com/office/drawing/2014/main" id="{CECD5648-A6A3-BC58-8A25-658B9F752A73}"/>
              </a:ext>
            </a:extLst>
          </p:cNvPr>
          <p:cNvSpPr txBox="1"/>
          <p:nvPr/>
        </p:nvSpPr>
        <p:spPr>
          <a:xfrm>
            <a:off x="8592569" y="3022663"/>
            <a:ext cx="2851840" cy="1200329"/>
          </a:xfrm>
          <a:prstGeom prst="rect">
            <a:avLst/>
          </a:prstGeom>
          <a:noFill/>
        </p:spPr>
        <p:txBody>
          <a:bodyPr wrap="square" rtlCol="0">
            <a:spAutoFit/>
          </a:bodyPr>
          <a:lstStyle/>
          <a:p>
            <a:pPr algn="ctr" rtl="1"/>
            <a:r>
              <a:rPr lang="ar-SA" b="1" dirty="0"/>
              <a:t>طباعة وتعبئة النموذج المعتمد لطلب حق الاطلاع أو الحصول على المعلومات والوثائق .</a:t>
            </a:r>
          </a:p>
          <a:p>
            <a:pPr algn="ctr" rtl="1"/>
            <a:endParaRPr lang="en-GB" b="1" dirty="0"/>
          </a:p>
        </p:txBody>
      </p:sp>
      <p:pic>
        <p:nvPicPr>
          <p:cNvPr id="8" name="Graphic 7" descr="Document with solid fill">
            <a:extLst>
              <a:ext uri="{FF2B5EF4-FFF2-40B4-BE49-F238E27FC236}">
                <a16:creationId xmlns:a16="http://schemas.microsoft.com/office/drawing/2014/main" id="{C71C7714-D0E1-9EA8-0F9C-3415E4DA198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605798" y="1488775"/>
            <a:ext cx="1479793" cy="1479793"/>
          </a:xfrm>
          <a:prstGeom prst="rect">
            <a:avLst/>
          </a:prstGeom>
        </p:spPr>
      </p:pic>
      <p:sp>
        <p:nvSpPr>
          <p:cNvPr id="9" name="TextBox 8">
            <a:extLst>
              <a:ext uri="{FF2B5EF4-FFF2-40B4-BE49-F238E27FC236}">
                <a16:creationId xmlns:a16="http://schemas.microsoft.com/office/drawing/2014/main" id="{AE3117DC-71F9-2897-C225-D698DAF83210}"/>
              </a:ext>
            </a:extLst>
          </p:cNvPr>
          <p:cNvSpPr txBox="1"/>
          <p:nvPr/>
        </p:nvSpPr>
        <p:spPr>
          <a:xfrm>
            <a:off x="5050879" y="3022663"/>
            <a:ext cx="2477954" cy="923330"/>
          </a:xfrm>
          <a:prstGeom prst="rect">
            <a:avLst/>
          </a:prstGeom>
          <a:noFill/>
        </p:spPr>
        <p:txBody>
          <a:bodyPr wrap="square" rtlCol="0">
            <a:spAutoFit/>
          </a:bodyPr>
          <a:lstStyle/>
          <a:p>
            <a:pPr algn="ctr" rtl="1"/>
            <a:r>
              <a:rPr lang="ar-SA" b="1" dirty="0"/>
              <a:t>ارفاق المستندات المؤيدة للطلب ووجه المصلحة في ذلك.</a:t>
            </a:r>
          </a:p>
          <a:p>
            <a:pPr algn="ctr" rtl="1"/>
            <a:endParaRPr lang="en-GB" b="1" dirty="0"/>
          </a:p>
        </p:txBody>
      </p:sp>
      <p:sp>
        <p:nvSpPr>
          <p:cNvPr id="12" name="TextBox 11">
            <a:extLst>
              <a:ext uri="{FF2B5EF4-FFF2-40B4-BE49-F238E27FC236}">
                <a16:creationId xmlns:a16="http://schemas.microsoft.com/office/drawing/2014/main" id="{01998F0C-3F48-DC19-E434-ACB4AFE36BD9}"/>
              </a:ext>
            </a:extLst>
          </p:cNvPr>
          <p:cNvSpPr txBox="1"/>
          <p:nvPr/>
        </p:nvSpPr>
        <p:spPr>
          <a:xfrm>
            <a:off x="1229068" y="2968568"/>
            <a:ext cx="2936249" cy="1200329"/>
          </a:xfrm>
          <a:prstGeom prst="rect">
            <a:avLst/>
          </a:prstGeom>
          <a:noFill/>
        </p:spPr>
        <p:txBody>
          <a:bodyPr wrap="square" rtlCol="0">
            <a:spAutoFit/>
          </a:bodyPr>
          <a:lstStyle/>
          <a:p>
            <a:pPr algn="ctr" rtl="1"/>
            <a:r>
              <a:rPr lang="ar-SA" b="1" dirty="0"/>
              <a:t>إرسال النموذج بالمرفقات على البريد الالكتروني </a:t>
            </a:r>
            <a:r>
              <a:rPr lang="en-GB" b="1" dirty="0">
                <a:solidFill>
                  <a:srgbClr val="FFFF00"/>
                </a:solidFill>
                <a:hlinkClick r:id="rId6">
                  <a:extLst>
                    <a:ext uri="{A12FA001-AC4F-418D-AE19-62706E023703}">
                      <ahyp:hlinkClr xmlns:ahyp="http://schemas.microsoft.com/office/drawing/2018/hyperlinkcolor" val="tx"/>
                    </a:ext>
                  </a:extLst>
                </a:hlinkClick>
              </a:rPr>
              <a:t>I@moci</a:t>
            </a:r>
            <a:r>
              <a:rPr lang="en-GB" b="1" dirty="0">
                <a:solidFill>
                  <a:srgbClr val="B8FA56"/>
                </a:solidFill>
                <a:hlinkClick r:id="rId6">
                  <a:extLst>
                    <a:ext uri="{A12FA001-AC4F-418D-AE19-62706E023703}">
                      <ahyp:hlinkClr xmlns:ahyp="http://schemas.microsoft.com/office/drawing/2018/hyperlinkcolor" val="tx"/>
                    </a:ext>
                  </a:extLst>
                </a:hlinkClick>
              </a:rPr>
              <a:t>.</a:t>
            </a:r>
            <a:r>
              <a:rPr lang="en-GB" b="1" dirty="0">
                <a:solidFill>
                  <a:srgbClr val="FFFF00"/>
                </a:solidFill>
                <a:hlinkClick r:id="rId6">
                  <a:extLst>
                    <a:ext uri="{A12FA001-AC4F-418D-AE19-62706E023703}">
                      <ahyp:hlinkClr xmlns:ahyp="http://schemas.microsoft.com/office/drawing/2018/hyperlinkcolor" val="tx"/>
                    </a:ext>
                  </a:extLst>
                </a:hlinkClick>
              </a:rPr>
              <a:t>gov.kw</a:t>
            </a:r>
            <a:endParaRPr lang="ar-SA" b="1" dirty="0">
              <a:solidFill>
                <a:srgbClr val="FFFF00"/>
              </a:solidFill>
            </a:endParaRPr>
          </a:p>
          <a:p>
            <a:pPr algn="ctr" rtl="1"/>
            <a:r>
              <a:rPr lang="ar-SA" b="1" dirty="0"/>
              <a:t>وتسلم الجهة إيصال باستلام الطلب للبريد المرسل</a:t>
            </a:r>
            <a:endParaRPr lang="en-GB" b="1" dirty="0"/>
          </a:p>
        </p:txBody>
      </p:sp>
      <p:sp>
        <p:nvSpPr>
          <p:cNvPr id="13" name="Rectangle: Rounded Corners 12">
            <a:extLst>
              <a:ext uri="{FF2B5EF4-FFF2-40B4-BE49-F238E27FC236}">
                <a16:creationId xmlns:a16="http://schemas.microsoft.com/office/drawing/2014/main" id="{974ECF44-0F70-02B8-8D19-E48F594E0DA1}"/>
              </a:ext>
            </a:extLst>
          </p:cNvPr>
          <p:cNvSpPr/>
          <p:nvPr/>
        </p:nvSpPr>
        <p:spPr>
          <a:xfrm>
            <a:off x="9070274" y="4008609"/>
            <a:ext cx="2063954" cy="78875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14" name="TextBox 13">
            <a:extLst>
              <a:ext uri="{FF2B5EF4-FFF2-40B4-BE49-F238E27FC236}">
                <a16:creationId xmlns:a16="http://schemas.microsoft.com/office/drawing/2014/main" id="{DF0FB238-F7A0-0480-1724-A8ACB8864EBC}"/>
              </a:ext>
            </a:extLst>
          </p:cNvPr>
          <p:cNvSpPr txBox="1"/>
          <p:nvPr/>
        </p:nvSpPr>
        <p:spPr>
          <a:xfrm>
            <a:off x="9070274" y="4172154"/>
            <a:ext cx="2063954" cy="461665"/>
          </a:xfrm>
          <a:prstGeom prst="rect">
            <a:avLst/>
          </a:prstGeom>
          <a:noFill/>
        </p:spPr>
        <p:txBody>
          <a:bodyPr wrap="square" rtlCol="0">
            <a:spAutoFit/>
          </a:bodyPr>
          <a:lstStyle/>
          <a:p>
            <a:pPr algn="ctr" rtl="1"/>
            <a:r>
              <a:rPr lang="ar-SA" sz="2400" b="1" dirty="0">
                <a:solidFill>
                  <a:schemeClr val="bg2"/>
                </a:solidFill>
              </a:rPr>
              <a:t>نموذج حق الاطلاع</a:t>
            </a:r>
            <a:endParaRPr lang="en-GB" sz="2400" b="1" dirty="0">
              <a:solidFill>
                <a:schemeClr val="bg2"/>
              </a:solidFill>
            </a:endParaRPr>
          </a:p>
        </p:txBody>
      </p:sp>
      <p:pic>
        <p:nvPicPr>
          <p:cNvPr id="10" name="Graphic 9" descr="Email with solid fill">
            <a:extLst>
              <a:ext uri="{FF2B5EF4-FFF2-40B4-BE49-F238E27FC236}">
                <a16:creationId xmlns:a16="http://schemas.microsoft.com/office/drawing/2014/main" id="{44296FD7-8096-2FDB-7D4F-17422A54F64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038304" y="1596830"/>
            <a:ext cx="1317778" cy="1317778"/>
          </a:xfrm>
          <a:prstGeom prst="rect">
            <a:avLst/>
          </a:prstGeom>
        </p:spPr>
      </p:pic>
      <p:sp>
        <p:nvSpPr>
          <p:cNvPr id="15" name="TextBox 14">
            <a:extLst>
              <a:ext uri="{FF2B5EF4-FFF2-40B4-BE49-F238E27FC236}">
                <a16:creationId xmlns:a16="http://schemas.microsoft.com/office/drawing/2014/main" id="{909A667A-57EE-6986-2FFB-DCF7A5B2AEF2}"/>
              </a:ext>
            </a:extLst>
          </p:cNvPr>
          <p:cNvSpPr txBox="1"/>
          <p:nvPr/>
        </p:nvSpPr>
        <p:spPr>
          <a:xfrm>
            <a:off x="1228231" y="5228134"/>
            <a:ext cx="9905997" cy="1200329"/>
          </a:xfrm>
          <a:prstGeom prst="rect">
            <a:avLst/>
          </a:prstGeom>
          <a:noFill/>
        </p:spPr>
        <p:txBody>
          <a:bodyPr wrap="square" rtlCol="0">
            <a:spAutoFit/>
          </a:bodyPr>
          <a:lstStyle/>
          <a:p>
            <a:pPr algn="r" rtl="1"/>
            <a:r>
              <a:rPr lang="ar-SA" b="1" dirty="0"/>
              <a:t>تنبيه :</a:t>
            </a:r>
          </a:p>
          <a:p>
            <a:pPr algn="justLow" rtl="1"/>
            <a:r>
              <a:rPr lang="ar-SA" dirty="0"/>
              <a:t>في حال تضمن الطلب (حق الاطلاع فقط) سيتم تحديد ميعاد لمقدم الطلب بالحضور إلى مقر الهيئة للاطلاع على المستندات. في حال كان الطلب المقدم يتضمن (الحصول على الوثائق) سيتم تطبيق الرسوم المقررة قانوناً وفق المادة (4) من اللائحة التنفيذية الصادرة بالقرار الوزاري 62 لسنة 2021.</a:t>
            </a:r>
            <a:endParaRPr lang="en-GB" dirty="0"/>
          </a:p>
        </p:txBody>
      </p:sp>
    </p:spTree>
    <p:extLst>
      <p:ext uri="{BB962C8B-B14F-4D97-AF65-F5344CB8AC3E}">
        <p14:creationId xmlns:p14="http://schemas.microsoft.com/office/powerpoint/2010/main" val="3060703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CED939-636F-49BC-5011-3A67F8A9CE8D}"/>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22007363-62BD-A4CC-5332-8A85BAFCCAF0}"/>
              </a:ext>
            </a:extLst>
          </p:cNvPr>
          <p:cNvSpPr>
            <a:spLocks noGrp="1"/>
          </p:cNvSpPr>
          <p:nvPr>
            <p:ph type="ctrTitle"/>
          </p:nvPr>
        </p:nvSpPr>
        <p:spPr>
          <a:xfrm>
            <a:off x="1423952" y="363271"/>
            <a:ext cx="10609832" cy="1236929"/>
          </a:xfrm>
        </p:spPr>
        <p:txBody>
          <a:bodyPr>
            <a:normAutofit/>
          </a:bodyPr>
          <a:lstStyle/>
          <a:p>
            <a:pPr algn="r" rtl="1"/>
            <a:r>
              <a:rPr lang="ar-SA" sz="4000" b="1" dirty="0">
                <a:cs typeface="+mn-cs"/>
              </a:rPr>
              <a:t>التظلم من قرار رفض الطلب بالحق على الاطلاع أو الحصول على المستندات:</a:t>
            </a:r>
            <a:endParaRPr lang="en-GB" sz="4000" dirty="0">
              <a:cs typeface="+mn-cs"/>
            </a:endParaRPr>
          </a:p>
        </p:txBody>
      </p:sp>
      <p:sp>
        <p:nvSpPr>
          <p:cNvPr id="11" name="Subtitle 10">
            <a:extLst>
              <a:ext uri="{FF2B5EF4-FFF2-40B4-BE49-F238E27FC236}">
                <a16:creationId xmlns:a16="http://schemas.microsoft.com/office/drawing/2014/main" id="{C095AB89-683D-8A3A-A82F-9366333E98B1}"/>
              </a:ext>
            </a:extLst>
          </p:cNvPr>
          <p:cNvSpPr>
            <a:spLocks noGrp="1"/>
          </p:cNvSpPr>
          <p:nvPr>
            <p:ph type="subTitle" idx="1"/>
          </p:nvPr>
        </p:nvSpPr>
        <p:spPr>
          <a:xfrm>
            <a:off x="2247609" y="1759277"/>
            <a:ext cx="9786175" cy="1236929"/>
          </a:xfrm>
        </p:spPr>
        <p:txBody>
          <a:bodyPr>
            <a:normAutofit/>
          </a:bodyPr>
          <a:lstStyle/>
          <a:p>
            <a:pPr algn="justLow" rtl="1"/>
            <a:r>
              <a:rPr lang="ar-SA" b="1" dirty="0">
                <a:solidFill>
                  <a:schemeClr val="tx1"/>
                </a:solidFill>
              </a:rPr>
              <a:t>للشخص الذي رفض طلبه صراحةً أو ضمناً خلال المدة المقررة بالقانون، التظلم إلى وزارة التجارة والصناعة مباشرة كتابة أو الكترونياً خلال (60) يوما من تاريخ علمه بالرفض أو من تاريخ انتهاء المهلة المحددة بالقانون لبحث الطلب دون رد، ويتم الرد على التظلم خلال (60) يوماً  من تاريخ تقديمه.</a:t>
            </a:r>
          </a:p>
        </p:txBody>
      </p:sp>
      <p:pic>
        <p:nvPicPr>
          <p:cNvPr id="16" name="Graphic 15" descr="Clipboard with solid fill">
            <a:extLst>
              <a:ext uri="{FF2B5EF4-FFF2-40B4-BE49-F238E27FC236}">
                <a16:creationId xmlns:a16="http://schemas.microsoft.com/office/drawing/2014/main" id="{61B910DC-460E-20D0-6A58-33C7F9A1366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924682" y="2996206"/>
            <a:ext cx="1533888" cy="1533888"/>
          </a:xfrm>
          <a:prstGeom prst="rect">
            <a:avLst/>
          </a:prstGeom>
        </p:spPr>
      </p:pic>
      <p:sp>
        <p:nvSpPr>
          <p:cNvPr id="17" name="TextBox 16">
            <a:extLst>
              <a:ext uri="{FF2B5EF4-FFF2-40B4-BE49-F238E27FC236}">
                <a16:creationId xmlns:a16="http://schemas.microsoft.com/office/drawing/2014/main" id="{7122805D-46A5-98B0-6BF6-F75718B3D499}"/>
              </a:ext>
            </a:extLst>
          </p:cNvPr>
          <p:cNvSpPr txBox="1"/>
          <p:nvPr/>
        </p:nvSpPr>
        <p:spPr>
          <a:xfrm>
            <a:off x="9181944" y="4530094"/>
            <a:ext cx="2851840" cy="923330"/>
          </a:xfrm>
          <a:prstGeom prst="rect">
            <a:avLst/>
          </a:prstGeom>
          <a:noFill/>
        </p:spPr>
        <p:txBody>
          <a:bodyPr wrap="square" rtlCol="0">
            <a:spAutoFit/>
          </a:bodyPr>
          <a:lstStyle/>
          <a:p>
            <a:pPr algn="ctr" rtl="1"/>
            <a:r>
              <a:rPr lang="ar-SA" b="1" dirty="0"/>
              <a:t>طباعة وتعبئة النموذج المعتمد لطلب التظلم على قرار رفض الطلب</a:t>
            </a:r>
          </a:p>
          <a:p>
            <a:pPr algn="ctr" rtl="1"/>
            <a:endParaRPr lang="en-GB" b="1" dirty="0"/>
          </a:p>
        </p:txBody>
      </p:sp>
      <p:pic>
        <p:nvPicPr>
          <p:cNvPr id="18" name="Graphic 17" descr="Document with solid fill">
            <a:extLst>
              <a:ext uri="{FF2B5EF4-FFF2-40B4-BE49-F238E27FC236}">
                <a16:creationId xmlns:a16="http://schemas.microsoft.com/office/drawing/2014/main" id="{0CEA968F-B533-8D98-B1FE-5D2BB9A9E7D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195173" y="2996206"/>
            <a:ext cx="1479793" cy="1479793"/>
          </a:xfrm>
          <a:prstGeom prst="rect">
            <a:avLst/>
          </a:prstGeom>
        </p:spPr>
      </p:pic>
      <p:sp>
        <p:nvSpPr>
          <p:cNvPr id="19" name="TextBox 18">
            <a:extLst>
              <a:ext uri="{FF2B5EF4-FFF2-40B4-BE49-F238E27FC236}">
                <a16:creationId xmlns:a16="http://schemas.microsoft.com/office/drawing/2014/main" id="{414755E2-02CC-974E-1D99-A3019333BDCC}"/>
              </a:ext>
            </a:extLst>
          </p:cNvPr>
          <p:cNvSpPr txBox="1"/>
          <p:nvPr/>
        </p:nvSpPr>
        <p:spPr>
          <a:xfrm>
            <a:off x="5640254" y="4530094"/>
            <a:ext cx="2477954" cy="923330"/>
          </a:xfrm>
          <a:prstGeom prst="rect">
            <a:avLst/>
          </a:prstGeom>
          <a:noFill/>
        </p:spPr>
        <p:txBody>
          <a:bodyPr wrap="square" rtlCol="0">
            <a:spAutoFit/>
          </a:bodyPr>
          <a:lstStyle/>
          <a:p>
            <a:pPr algn="ctr" rtl="1"/>
            <a:r>
              <a:rPr lang="ar-SA" b="1" dirty="0"/>
              <a:t>ارفاق المستندات المؤيدة للطلب ووجه المصلحة في ذلك.</a:t>
            </a:r>
          </a:p>
          <a:p>
            <a:pPr algn="ctr" rtl="1"/>
            <a:endParaRPr lang="en-GB" b="1" dirty="0"/>
          </a:p>
        </p:txBody>
      </p:sp>
      <p:sp>
        <p:nvSpPr>
          <p:cNvPr id="20" name="TextBox 19">
            <a:extLst>
              <a:ext uri="{FF2B5EF4-FFF2-40B4-BE49-F238E27FC236}">
                <a16:creationId xmlns:a16="http://schemas.microsoft.com/office/drawing/2014/main" id="{E95405D6-A145-27E3-D537-153E76415DCC}"/>
              </a:ext>
            </a:extLst>
          </p:cNvPr>
          <p:cNvSpPr txBox="1"/>
          <p:nvPr/>
        </p:nvSpPr>
        <p:spPr>
          <a:xfrm>
            <a:off x="1818443" y="4475999"/>
            <a:ext cx="2936249" cy="1200329"/>
          </a:xfrm>
          <a:prstGeom prst="rect">
            <a:avLst/>
          </a:prstGeom>
          <a:noFill/>
        </p:spPr>
        <p:txBody>
          <a:bodyPr wrap="square" rtlCol="0">
            <a:spAutoFit/>
          </a:bodyPr>
          <a:lstStyle/>
          <a:p>
            <a:pPr algn="ctr" rtl="1"/>
            <a:r>
              <a:rPr lang="ar-SA" b="1" dirty="0"/>
              <a:t>إرسال النموذج بالمرفقات على البريد الالكتروني </a:t>
            </a:r>
            <a:r>
              <a:rPr lang="en-GB" b="1" dirty="0">
                <a:solidFill>
                  <a:srgbClr val="FFFF00"/>
                </a:solidFill>
                <a:hlinkClick r:id="rId6">
                  <a:extLst>
                    <a:ext uri="{A12FA001-AC4F-418D-AE19-62706E023703}">
                      <ahyp:hlinkClr xmlns:ahyp="http://schemas.microsoft.com/office/drawing/2018/hyperlinkcolor" val="tx"/>
                    </a:ext>
                  </a:extLst>
                </a:hlinkClick>
              </a:rPr>
              <a:t>I@moci</a:t>
            </a:r>
            <a:r>
              <a:rPr lang="en-GB" b="1" dirty="0">
                <a:solidFill>
                  <a:srgbClr val="B8FA56"/>
                </a:solidFill>
                <a:hlinkClick r:id="rId6">
                  <a:extLst>
                    <a:ext uri="{A12FA001-AC4F-418D-AE19-62706E023703}">
                      <ahyp:hlinkClr xmlns:ahyp="http://schemas.microsoft.com/office/drawing/2018/hyperlinkcolor" val="tx"/>
                    </a:ext>
                  </a:extLst>
                </a:hlinkClick>
              </a:rPr>
              <a:t>.</a:t>
            </a:r>
            <a:r>
              <a:rPr lang="en-GB" b="1" dirty="0">
                <a:solidFill>
                  <a:srgbClr val="FFFF00"/>
                </a:solidFill>
                <a:hlinkClick r:id="rId6">
                  <a:extLst>
                    <a:ext uri="{A12FA001-AC4F-418D-AE19-62706E023703}">
                      <ahyp:hlinkClr xmlns:ahyp="http://schemas.microsoft.com/office/drawing/2018/hyperlinkcolor" val="tx"/>
                    </a:ext>
                  </a:extLst>
                </a:hlinkClick>
              </a:rPr>
              <a:t>gov.kw</a:t>
            </a:r>
            <a:endParaRPr lang="ar-SA" b="1" dirty="0">
              <a:solidFill>
                <a:srgbClr val="FFFF00"/>
              </a:solidFill>
            </a:endParaRPr>
          </a:p>
          <a:p>
            <a:pPr algn="ctr" rtl="1"/>
            <a:r>
              <a:rPr lang="ar-SA" b="1" dirty="0"/>
              <a:t>وتسلم الجهة إيصال باستلام الطلب للبريد المرسل</a:t>
            </a:r>
            <a:endParaRPr lang="en-GB" b="1" dirty="0"/>
          </a:p>
        </p:txBody>
      </p:sp>
      <p:sp>
        <p:nvSpPr>
          <p:cNvPr id="21" name="Rectangle: Rounded Corners 20">
            <a:extLst>
              <a:ext uri="{FF2B5EF4-FFF2-40B4-BE49-F238E27FC236}">
                <a16:creationId xmlns:a16="http://schemas.microsoft.com/office/drawing/2014/main" id="{21DA3636-4973-C9A5-BCA2-1A8F68E894A4}"/>
              </a:ext>
            </a:extLst>
          </p:cNvPr>
          <p:cNvSpPr/>
          <p:nvPr/>
        </p:nvSpPr>
        <p:spPr>
          <a:xfrm>
            <a:off x="9659649" y="5516040"/>
            <a:ext cx="2063954" cy="788757"/>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22" name="TextBox 21">
            <a:extLst>
              <a:ext uri="{FF2B5EF4-FFF2-40B4-BE49-F238E27FC236}">
                <a16:creationId xmlns:a16="http://schemas.microsoft.com/office/drawing/2014/main" id="{BA1EC2DC-08B8-AB46-9C0A-B094AF36F12A}"/>
              </a:ext>
            </a:extLst>
          </p:cNvPr>
          <p:cNvSpPr txBox="1"/>
          <p:nvPr/>
        </p:nvSpPr>
        <p:spPr>
          <a:xfrm>
            <a:off x="9659649" y="5679585"/>
            <a:ext cx="2063954" cy="461665"/>
          </a:xfrm>
          <a:prstGeom prst="rect">
            <a:avLst/>
          </a:prstGeom>
          <a:noFill/>
        </p:spPr>
        <p:txBody>
          <a:bodyPr wrap="square" rtlCol="0">
            <a:spAutoFit/>
          </a:bodyPr>
          <a:lstStyle/>
          <a:p>
            <a:pPr algn="ctr" rtl="1"/>
            <a:r>
              <a:rPr lang="ar-SA" sz="2400" b="1" dirty="0">
                <a:solidFill>
                  <a:schemeClr val="bg2"/>
                </a:solidFill>
              </a:rPr>
              <a:t>نموذج التظلم</a:t>
            </a:r>
            <a:endParaRPr lang="en-GB" sz="2400" b="1" dirty="0">
              <a:solidFill>
                <a:schemeClr val="bg2"/>
              </a:solidFill>
            </a:endParaRPr>
          </a:p>
        </p:txBody>
      </p:sp>
      <p:pic>
        <p:nvPicPr>
          <p:cNvPr id="23" name="Graphic 22" descr="Email with solid fill">
            <a:extLst>
              <a:ext uri="{FF2B5EF4-FFF2-40B4-BE49-F238E27FC236}">
                <a16:creationId xmlns:a16="http://schemas.microsoft.com/office/drawing/2014/main" id="{D2FCA95A-F49A-E8F3-9084-87E2A7E79F7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627679" y="3104261"/>
            <a:ext cx="1317778" cy="1317778"/>
          </a:xfrm>
          <a:prstGeom prst="rect">
            <a:avLst/>
          </a:prstGeom>
        </p:spPr>
      </p:pic>
    </p:spTree>
    <p:extLst>
      <p:ext uri="{BB962C8B-B14F-4D97-AF65-F5344CB8AC3E}">
        <p14:creationId xmlns:p14="http://schemas.microsoft.com/office/powerpoint/2010/main" val="39750824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Circuit</Template>
  <TotalTime>0</TotalTime>
  <Words>320</Words>
  <Application>Microsoft Office PowerPoint</Application>
  <PresentationFormat>Widescreen</PresentationFormat>
  <Paragraphs>22</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Aptos</vt:lpstr>
      <vt:lpstr>Arial</vt:lpstr>
      <vt:lpstr>Tw Cen MT</vt:lpstr>
      <vt:lpstr>Circuit</vt:lpstr>
      <vt:lpstr>قانون حق الاطلاع على المعلومات</vt:lpstr>
      <vt:lpstr>خطوات تقديم الطلب (online)</vt:lpstr>
      <vt:lpstr>التظلم من قرار رفض الطلب بالحق على الاطلاع أو الحصول على المستندات:</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Fahad Abdullah</dc:creator>
  <cp:lastModifiedBy>Fahad Abdullah</cp:lastModifiedBy>
  <cp:revision>4</cp:revision>
  <cp:lastPrinted>2025-06-16T07:20:03Z</cp:lastPrinted>
  <dcterms:created xsi:type="dcterms:W3CDTF">2025-06-14T19:23:16Z</dcterms:created>
  <dcterms:modified xsi:type="dcterms:W3CDTF">2025-07-06T10:26:39Z</dcterms:modified>
</cp:coreProperties>
</file>